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0" r:id="rId5"/>
    <p:sldId id="266" r:id="rId6"/>
    <p:sldId id="261" r:id="rId7"/>
    <p:sldId id="267" r:id="rId8"/>
    <p:sldId id="268" r:id="rId9"/>
    <p:sldId id="271" r:id="rId10"/>
    <p:sldId id="269" r:id="rId11"/>
    <p:sldId id="272" r:id="rId12"/>
    <p:sldId id="270" r:id="rId13"/>
    <p:sldId id="273" r:id="rId14"/>
    <p:sldId id="274" r:id="rId15"/>
    <p:sldId id="275" r:id="rId16"/>
    <p:sldId id="276" r:id="rId17"/>
    <p:sldId id="277" r:id="rId18"/>
    <p:sldId id="280" r:id="rId19"/>
    <p:sldId id="278" r:id="rId20"/>
    <p:sldId id="281" r:id="rId21"/>
    <p:sldId id="282" r:id="rId22"/>
    <p:sldId id="283" r:id="rId23"/>
    <p:sldId id="284" r:id="rId24"/>
    <p:sldId id="285"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2BC3A1-04AF-2F4A-8C3E-3D7DEA308398}" v="172" dt="2023-05-23T19:22:52.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5588"/>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10/5/2023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5713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871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1085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964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8007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2677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7731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8223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7650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904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10/5/2023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009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10/5/2023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7731213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8FE0E0-D95D-46EF-A375-475D4DB0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8EBFE0-1F42-BEF4-4599-E20D9A30380F}"/>
              </a:ext>
            </a:extLst>
          </p:cNvPr>
          <p:cNvSpPr>
            <a:spLocks noGrp="1"/>
          </p:cNvSpPr>
          <p:nvPr>
            <p:ph type="ctrTitle"/>
          </p:nvPr>
        </p:nvSpPr>
        <p:spPr>
          <a:xfrm>
            <a:off x="640080" y="640080"/>
            <a:ext cx="6894575" cy="3566160"/>
          </a:xfrm>
        </p:spPr>
        <p:txBody>
          <a:bodyPr>
            <a:normAutofit/>
          </a:bodyPr>
          <a:lstStyle/>
          <a:p>
            <a:pPr>
              <a:lnSpc>
                <a:spcPct val="90000"/>
              </a:lnSpc>
            </a:pPr>
            <a:r>
              <a:rPr lang="en-GB" sz="6000" dirty="0">
                <a:latin typeface="Verdana" panose="020B0604030504040204" pitchFamily="34" charset="0"/>
                <a:ea typeface="Verdana" panose="020B0604030504040204" pitchFamily="34" charset="0"/>
                <a:cs typeface="Arial" panose="020B0604020202020204" pitchFamily="34" charset="0"/>
              </a:rPr>
              <a:t>S</a:t>
            </a:r>
            <a:r>
              <a:rPr lang="en-GB" sz="6000" dirty="0">
                <a:effectLst/>
                <a:latin typeface="Verdana" panose="020B0604030504040204" pitchFamily="34" charset="0"/>
                <a:ea typeface="Verdana" panose="020B0604030504040204" pitchFamily="34" charset="0"/>
                <a:cs typeface="Arial" panose="020B0604020202020204" pitchFamily="34" charset="0"/>
              </a:rPr>
              <a:t>afe use and storage of tools, materials and equipment</a:t>
            </a:r>
            <a:endParaRPr lang="en-GB" sz="6000" dirty="0"/>
          </a:p>
        </p:txBody>
      </p:sp>
      <p:sp>
        <p:nvSpPr>
          <p:cNvPr id="3" name="Subtitle 2">
            <a:extLst>
              <a:ext uri="{FF2B5EF4-FFF2-40B4-BE49-F238E27FC236}">
                <a16:creationId xmlns:a16="http://schemas.microsoft.com/office/drawing/2014/main" id="{5F1A1816-AC83-4985-B243-EF8A50EC4D15}"/>
              </a:ext>
            </a:extLst>
          </p:cNvPr>
          <p:cNvSpPr>
            <a:spLocks noGrp="1"/>
          </p:cNvSpPr>
          <p:nvPr>
            <p:ph type="subTitle" idx="1"/>
          </p:nvPr>
        </p:nvSpPr>
        <p:spPr>
          <a:xfrm>
            <a:off x="640080" y="4636008"/>
            <a:ext cx="6894576" cy="1572768"/>
          </a:xfrm>
        </p:spPr>
        <p:txBody>
          <a:bodyPr>
            <a:normAutofit/>
          </a:bodyPr>
          <a:lstStyle/>
          <a:p>
            <a:r>
              <a:rPr lang="en-GB" dirty="0"/>
              <a:t>Induction presentation </a:t>
            </a:r>
          </a:p>
        </p:txBody>
      </p:sp>
      <p:sp>
        <p:nvSpPr>
          <p:cNvPr id="11" name="Rectangle 6">
            <a:extLst>
              <a:ext uri="{FF2B5EF4-FFF2-40B4-BE49-F238E27FC236}">
                <a16:creationId xmlns:a16="http://schemas.microsoft.com/office/drawing/2014/main" id="{2D82A42F-AEBE-4065-9792-036A904D8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646"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6DB23F"/>
          </a:solidFill>
          <a:ln w="38100" cap="rnd">
            <a:solidFill>
              <a:srgbClr val="6DB23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ork tools and supplies">
            <a:extLst>
              <a:ext uri="{FF2B5EF4-FFF2-40B4-BE49-F238E27FC236}">
                <a16:creationId xmlns:a16="http://schemas.microsoft.com/office/drawing/2014/main" id="{4D973F2D-091A-0A29-974B-E153B3BC7B98}"/>
              </a:ext>
            </a:extLst>
          </p:cNvPr>
          <p:cNvPicPr>
            <a:picLocks noChangeAspect="1"/>
          </p:cNvPicPr>
          <p:nvPr/>
        </p:nvPicPr>
        <p:blipFill rotWithShape="1">
          <a:blip r:embed="rId2"/>
          <a:srcRect l="27082" r="33477" b="-1"/>
          <a:stretch/>
        </p:blipFill>
        <p:spPr>
          <a:xfrm>
            <a:off x="8139803" y="10"/>
            <a:ext cx="4052199" cy="6857990"/>
          </a:xfrm>
          <a:custGeom>
            <a:avLst/>
            <a:gdLst/>
            <a:ahLst/>
            <a:cxnLst/>
            <a:rect l="l" t="t" r="r" b="b"/>
            <a:pathLst>
              <a:path w="4052199" h="6858000">
                <a:moveTo>
                  <a:pt x="25603" y="0"/>
                </a:moveTo>
                <a:lnTo>
                  <a:pt x="4052199" y="0"/>
                </a:lnTo>
                <a:lnTo>
                  <a:pt x="4052199" y="6858000"/>
                </a:lnTo>
                <a:lnTo>
                  <a:pt x="28079" y="6858000"/>
                </a:lnTo>
                <a:lnTo>
                  <a:pt x="37459" y="6497135"/>
                </a:lnTo>
                <a:cubicBezTo>
                  <a:pt x="37586" y="6492050"/>
                  <a:pt x="38603" y="6487092"/>
                  <a:pt x="38603" y="6482007"/>
                </a:cubicBezTo>
                <a:cubicBezTo>
                  <a:pt x="47502" y="6367973"/>
                  <a:pt x="52587" y="6253939"/>
                  <a:pt x="18135" y="6142702"/>
                </a:cubicBezTo>
                <a:cubicBezTo>
                  <a:pt x="15084" y="6132214"/>
                  <a:pt x="13495" y="6121344"/>
                  <a:pt x="13432" y="6110411"/>
                </a:cubicBezTo>
                <a:cubicBezTo>
                  <a:pt x="11690" y="6013324"/>
                  <a:pt x="15936" y="5916236"/>
                  <a:pt x="26145" y="5819669"/>
                </a:cubicBezTo>
                <a:cubicBezTo>
                  <a:pt x="31229" y="5760555"/>
                  <a:pt x="26017" y="5700423"/>
                  <a:pt x="42926" y="5641690"/>
                </a:cubicBezTo>
                <a:cubicBezTo>
                  <a:pt x="50337" y="5612565"/>
                  <a:pt x="54595" y="5582728"/>
                  <a:pt x="55638" y="5552700"/>
                </a:cubicBezTo>
                <a:cubicBezTo>
                  <a:pt x="60087" y="5479983"/>
                  <a:pt x="38603" y="5411588"/>
                  <a:pt x="18263" y="5343066"/>
                </a:cubicBezTo>
                <a:cubicBezTo>
                  <a:pt x="7456" y="5306707"/>
                  <a:pt x="-5384" y="5269459"/>
                  <a:pt x="2372" y="5231320"/>
                </a:cubicBezTo>
                <a:cubicBezTo>
                  <a:pt x="16076" y="5173655"/>
                  <a:pt x="23920" y="5114744"/>
                  <a:pt x="25763" y="5055502"/>
                </a:cubicBezTo>
                <a:cubicBezTo>
                  <a:pt x="25635" y="5012660"/>
                  <a:pt x="15338" y="4970962"/>
                  <a:pt x="18898" y="4928374"/>
                </a:cubicBezTo>
                <a:cubicBezTo>
                  <a:pt x="27073" y="4845715"/>
                  <a:pt x="29157" y="4762561"/>
                  <a:pt x="25127" y="4679584"/>
                </a:cubicBezTo>
                <a:cubicBezTo>
                  <a:pt x="25077" y="4646429"/>
                  <a:pt x="28776" y="4613376"/>
                  <a:pt x="36187" y="4581060"/>
                </a:cubicBezTo>
                <a:cubicBezTo>
                  <a:pt x="45493" y="4524043"/>
                  <a:pt x="47464" y="4466060"/>
                  <a:pt x="42036" y="4408547"/>
                </a:cubicBezTo>
                <a:cubicBezTo>
                  <a:pt x="36060" y="4341932"/>
                  <a:pt x="18263" y="4276334"/>
                  <a:pt x="13685" y="4209719"/>
                </a:cubicBezTo>
                <a:cubicBezTo>
                  <a:pt x="6694" y="4099371"/>
                  <a:pt x="16610" y="3989024"/>
                  <a:pt x="26398" y="3879186"/>
                </a:cubicBezTo>
                <a:cubicBezTo>
                  <a:pt x="34026" y="3808731"/>
                  <a:pt x="36060" y="3737781"/>
                  <a:pt x="32501" y="3667009"/>
                </a:cubicBezTo>
                <a:cubicBezTo>
                  <a:pt x="28051" y="3610818"/>
                  <a:pt x="21059" y="3554755"/>
                  <a:pt x="19788" y="3498437"/>
                </a:cubicBezTo>
                <a:cubicBezTo>
                  <a:pt x="17627" y="3398006"/>
                  <a:pt x="18390" y="3297701"/>
                  <a:pt x="24237" y="3197143"/>
                </a:cubicBezTo>
                <a:cubicBezTo>
                  <a:pt x="27162" y="3146928"/>
                  <a:pt x="32119" y="3096966"/>
                  <a:pt x="34026" y="3046242"/>
                </a:cubicBezTo>
                <a:cubicBezTo>
                  <a:pt x="35933" y="2995518"/>
                  <a:pt x="40001" y="2944413"/>
                  <a:pt x="28433" y="2894578"/>
                </a:cubicBezTo>
                <a:cubicBezTo>
                  <a:pt x="8855" y="2810038"/>
                  <a:pt x="23220" y="2725879"/>
                  <a:pt x="27415" y="2641593"/>
                </a:cubicBezTo>
                <a:cubicBezTo>
                  <a:pt x="29958" y="2589217"/>
                  <a:pt x="45214" y="2535568"/>
                  <a:pt x="31738" y="2484717"/>
                </a:cubicBezTo>
                <a:cubicBezTo>
                  <a:pt x="10507" y="2405008"/>
                  <a:pt x="24492" y="2326951"/>
                  <a:pt x="31738" y="2248513"/>
                </a:cubicBezTo>
                <a:cubicBezTo>
                  <a:pt x="40218" y="2174283"/>
                  <a:pt x="38768" y="2099252"/>
                  <a:pt x="27415" y="2025403"/>
                </a:cubicBezTo>
                <a:cubicBezTo>
                  <a:pt x="12986" y="1952165"/>
                  <a:pt x="12986" y="1876803"/>
                  <a:pt x="27415" y="1803565"/>
                </a:cubicBezTo>
                <a:cubicBezTo>
                  <a:pt x="39276" y="1743102"/>
                  <a:pt x="40598" y="1681038"/>
                  <a:pt x="31356" y="1620119"/>
                </a:cubicBezTo>
                <a:cubicBezTo>
                  <a:pt x="25127" y="1576514"/>
                  <a:pt x="13940" y="1533163"/>
                  <a:pt x="12414" y="1489558"/>
                </a:cubicBezTo>
                <a:cubicBezTo>
                  <a:pt x="9262" y="1398420"/>
                  <a:pt x="11118" y="1307167"/>
                  <a:pt x="18008" y="1216233"/>
                </a:cubicBezTo>
                <a:cubicBezTo>
                  <a:pt x="26017" y="1112496"/>
                  <a:pt x="41400" y="1009268"/>
                  <a:pt x="30721" y="904896"/>
                </a:cubicBezTo>
                <a:cubicBezTo>
                  <a:pt x="27162" y="869046"/>
                  <a:pt x="19661" y="833323"/>
                  <a:pt x="18771" y="797346"/>
                </a:cubicBezTo>
                <a:cubicBezTo>
                  <a:pt x="17118" y="730095"/>
                  <a:pt x="16737" y="663607"/>
                  <a:pt x="20169" y="593941"/>
                </a:cubicBezTo>
                <a:cubicBezTo>
                  <a:pt x="23602" y="524274"/>
                  <a:pt x="38348" y="451938"/>
                  <a:pt x="28433" y="383798"/>
                </a:cubicBezTo>
                <a:cubicBezTo>
                  <a:pt x="18516" y="315657"/>
                  <a:pt x="24873" y="248406"/>
                  <a:pt x="31229" y="181410"/>
                </a:cubicBezTo>
                <a:cubicBezTo>
                  <a:pt x="34344" y="149565"/>
                  <a:pt x="36410" y="118069"/>
                  <a:pt x="35854" y="86700"/>
                </a:cubicBezTo>
                <a:close/>
              </a:path>
            </a:pathLst>
          </a:custGeom>
        </p:spPr>
      </p:pic>
    </p:spTree>
    <p:extLst>
      <p:ext uri="{BB962C8B-B14F-4D97-AF65-F5344CB8AC3E}">
        <p14:creationId xmlns:p14="http://schemas.microsoft.com/office/powerpoint/2010/main" val="199296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FB69-4667-F715-CE98-62A6DDB90556}"/>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Hand tools </a:t>
            </a:r>
          </a:p>
        </p:txBody>
      </p:sp>
      <p:sp>
        <p:nvSpPr>
          <p:cNvPr id="3" name="Content Placeholder 2">
            <a:extLst>
              <a:ext uri="{FF2B5EF4-FFF2-40B4-BE49-F238E27FC236}">
                <a16:creationId xmlns:a16="http://schemas.microsoft.com/office/drawing/2014/main" id="{81C5E293-2B66-E694-90C7-9EA671236566}"/>
              </a:ext>
            </a:extLst>
          </p:cNvPr>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Tenon saw- a tenon saw is used to cut hard or soft wood, they are named after the tenon and mortice joints. It has a short blade which helps to make a straight cut. A tenon saw is better to use when cutting wood as it gives you more control of the depth and direction you are trying to cut. They will usually have between 10 and 14 teeth per inch. </a:t>
            </a:r>
          </a:p>
          <a:p>
            <a:r>
              <a:rPr lang="en-US" dirty="0">
                <a:latin typeface="Calibri" panose="020F0502020204030204" pitchFamily="34" charset="0"/>
                <a:cs typeface="Calibri" panose="020F0502020204030204" pitchFamily="34" charset="0"/>
              </a:rPr>
              <a:t>Claw hammer- a claw hammer is used to pull nails out of wood or driving them into the wood. A claw hammer is better than a regular hammer as it has more leverage and a better grip to pull out nails. </a:t>
            </a:r>
          </a:p>
        </p:txBody>
      </p:sp>
    </p:spTree>
    <p:extLst>
      <p:ext uri="{BB962C8B-B14F-4D97-AF65-F5344CB8AC3E}">
        <p14:creationId xmlns:p14="http://schemas.microsoft.com/office/powerpoint/2010/main" val="654469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dirty="0">
                <a:latin typeface="Calibri" panose="020F0502020204030204" pitchFamily="34" charset="0"/>
                <a:cs typeface="Calibri" panose="020F0502020204030204" pitchFamily="34" charset="0"/>
              </a:rPr>
              <a:t>Hand tool uses </a:t>
            </a:r>
          </a:p>
        </p:txBody>
      </p:sp>
      <p:sp>
        <p:nvSpPr>
          <p:cNvPr id="8" name="TextBox 7">
            <a:extLst>
              <a:ext uri="{FF2B5EF4-FFF2-40B4-BE49-F238E27FC236}">
                <a16:creationId xmlns:a16="http://schemas.microsoft.com/office/drawing/2014/main" id="{AD334FCA-CDFC-BCCC-A236-81C423176000}"/>
              </a:ext>
            </a:extLst>
          </p:cNvPr>
          <p:cNvSpPr txBox="1"/>
          <p:nvPr/>
        </p:nvSpPr>
        <p:spPr>
          <a:xfrm>
            <a:off x="2280656" y="5723467"/>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Tenon saw </a:t>
            </a:r>
          </a:p>
        </p:txBody>
      </p:sp>
      <p:sp>
        <p:nvSpPr>
          <p:cNvPr id="9" name="TextBox 8">
            <a:extLst>
              <a:ext uri="{FF2B5EF4-FFF2-40B4-BE49-F238E27FC236}">
                <a16:creationId xmlns:a16="http://schemas.microsoft.com/office/drawing/2014/main" id="{3648A25E-F12E-285D-314B-6A74DF51771A}"/>
              </a:ext>
            </a:extLst>
          </p:cNvPr>
          <p:cNvSpPr txBox="1"/>
          <p:nvPr/>
        </p:nvSpPr>
        <p:spPr>
          <a:xfrm>
            <a:off x="7399868" y="5723467"/>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Claw hammer  </a:t>
            </a:r>
          </a:p>
        </p:txBody>
      </p:sp>
      <p:pic>
        <p:nvPicPr>
          <p:cNvPr id="7170" name="Picture 2" descr="Irwin Jack 12'' Tenon Saw">
            <a:extLst>
              <a:ext uri="{FF2B5EF4-FFF2-40B4-BE49-F238E27FC236}">
                <a16:creationId xmlns:a16="http://schemas.microsoft.com/office/drawing/2014/main" id="{300F4DD7-8A24-26D8-FF61-7DC6855854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081" b="23416"/>
          <a:stretch/>
        </p:blipFill>
        <p:spPr bwMode="auto">
          <a:xfrm>
            <a:off x="1104848" y="3128962"/>
            <a:ext cx="4423732" cy="2455333"/>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16oz Claw Hammers Fibre Glass Shaft – Hilka Tools">
            <a:extLst>
              <a:ext uri="{FF2B5EF4-FFF2-40B4-BE49-F238E27FC236}">
                <a16:creationId xmlns:a16="http://schemas.microsoft.com/office/drawing/2014/main" id="{BF00BA06-4351-6777-D5B6-302131BF8F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6266" y="3128962"/>
            <a:ext cx="5019613" cy="225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814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FB69-4667-F715-CE98-62A6DDB90556}"/>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Hand tools </a:t>
            </a:r>
          </a:p>
        </p:txBody>
      </p:sp>
      <p:sp>
        <p:nvSpPr>
          <p:cNvPr id="3" name="Content Placeholder 2">
            <a:extLst>
              <a:ext uri="{FF2B5EF4-FFF2-40B4-BE49-F238E27FC236}">
                <a16:creationId xmlns:a16="http://schemas.microsoft.com/office/drawing/2014/main" id="{81C5E293-2B66-E694-90C7-9EA671236566}"/>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Universal saw – a universal saw is used for cutting wood, this would be used on bigger pieces of wood. Universal saws are generally better for cutting larger pieces of wood due to them having larger blades. </a:t>
            </a:r>
          </a:p>
          <a:p>
            <a:r>
              <a:rPr lang="en-US" dirty="0">
                <a:latin typeface="Calibri" panose="020F0502020204030204" pitchFamily="34" charset="0"/>
                <a:cs typeface="Calibri" panose="020F0502020204030204" pitchFamily="34" charset="0"/>
              </a:rPr>
              <a:t>Nail punch- a nail punch is used to hide nail heads. They are used to make joint look better so that nails are not showing through wood joints. They can also be used to remove nails that are exposed. It works by placing the nail punch over the exposed nail and then hitting it with a hammer until it is not exposed anymore. </a:t>
            </a:r>
          </a:p>
        </p:txBody>
      </p:sp>
    </p:spTree>
    <p:extLst>
      <p:ext uri="{BB962C8B-B14F-4D97-AF65-F5344CB8AC3E}">
        <p14:creationId xmlns:p14="http://schemas.microsoft.com/office/powerpoint/2010/main" val="250856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dirty="0">
                <a:latin typeface="Calibri" panose="020F0502020204030204" pitchFamily="34" charset="0"/>
                <a:cs typeface="Calibri" panose="020F0502020204030204" pitchFamily="34" charset="0"/>
              </a:rPr>
              <a:t>Hand tool uses </a:t>
            </a:r>
          </a:p>
        </p:txBody>
      </p:sp>
      <p:sp>
        <p:nvSpPr>
          <p:cNvPr id="8" name="TextBox 7">
            <a:extLst>
              <a:ext uri="{FF2B5EF4-FFF2-40B4-BE49-F238E27FC236}">
                <a16:creationId xmlns:a16="http://schemas.microsoft.com/office/drawing/2014/main" id="{AD334FCA-CDFC-BCCC-A236-81C423176000}"/>
              </a:ext>
            </a:extLst>
          </p:cNvPr>
          <p:cNvSpPr txBox="1"/>
          <p:nvPr/>
        </p:nvSpPr>
        <p:spPr>
          <a:xfrm>
            <a:off x="2280656" y="5723467"/>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 Universal saw</a:t>
            </a:r>
          </a:p>
        </p:txBody>
      </p:sp>
      <p:sp>
        <p:nvSpPr>
          <p:cNvPr id="9" name="TextBox 8">
            <a:extLst>
              <a:ext uri="{FF2B5EF4-FFF2-40B4-BE49-F238E27FC236}">
                <a16:creationId xmlns:a16="http://schemas.microsoft.com/office/drawing/2014/main" id="{3648A25E-F12E-285D-314B-6A74DF51771A}"/>
              </a:ext>
            </a:extLst>
          </p:cNvPr>
          <p:cNvSpPr txBox="1"/>
          <p:nvPr/>
        </p:nvSpPr>
        <p:spPr>
          <a:xfrm>
            <a:off x="8043335" y="5723466"/>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Nail punch   </a:t>
            </a:r>
          </a:p>
        </p:txBody>
      </p:sp>
      <p:pic>
        <p:nvPicPr>
          <p:cNvPr id="8194" name="Picture 2" descr="BAHCO 22 INCH 244 UNIVERSAL SAW HARD POINT">
            <a:extLst>
              <a:ext uri="{FF2B5EF4-FFF2-40B4-BE49-F238E27FC236}">
                <a16:creationId xmlns:a16="http://schemas.microsoft.com/office/drawing/2014/main" id="{ACEF6B7D-4880-1241-92F2-4411270DD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22" y="1843352"/>
            <a:ext cx="4969933" cy="372745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and Tools :: Engineering Tools :: Punches :: Priory - 66SN4 Nail Punch Set  4 Piece - CTS Grangemouth, Scotland">
            <a:extLst>
              <a:ext uri="{FF2B5EF4-FFF2-40B4-BE49-F238E27FC236}">
                <a16:creationId xmlns:a16="http://schemas.microsoft.com/office/drawing/2014/main" id="{02168E34-EB14-D9C6-5B36-E1AA7AF49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2000" y="2564077"/>
            <a:ext cx="3399720" cy="2549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38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4A2D-4095-385F-E80A-12F0929E7AE0}"/>
              </a:ext>
            </a:extLst>
          </p:cNvPr>
          <p:cNvSpPr>
            <a:spLocks noGrp="1"/>
          </p:cNvSpPr>
          <p:nvPr>
            <p:ph type="title"/>
          </p:nvPr>
        </p:nvSpPr>
        <p:spPr/>
        <p:txBody>
          <a:bodyPr>
            <a:normAutofit/>
          </a:bodyPr>
          <a:lstStyle/>
          <a:p>
            <a:r>
              <a:rPr lang="en-US" sz="6600" dirty="0">
                <a:latin typeface="Calibri" panose="020F0502020204030204" pitchFamily="34" charset="0"/>
                <a:cs typeface="Calibri" panose="020F0502020204030204" pitchFamily="34" charset="0"/>
              </a:rPr>
              <a:t>Fixings </a:t>
            </a:r>
          </a:p>
        </p:txBody>
      </p:sp>
      <p:sp>
        <p:nvSpPr>
          <p:cNvPr id="3" name="Content Placeholder 2">
            <a:extLst>
              <a:ext uri="{FF2B5EF4-FFF2-40B4-BE49-F238E27FC236}">
                <a16:creationId xmlns:a16="http://schemas.microsoft.com/office/drawing/2014/main" id="{24E65877-7CCF-5E37-ABDD-B6A667E06666}"/>
              </a:ext>
            </a:extLst>
          </p:cNvPr>
          <p:cNvSpPr>
            <a:spLocks noGrp="1"/>
          </p:cNvSpPr>
          <p:nvPr>
            <p:ph idx="1"/>
          </p:nvPr>
        </p:nvSpPr>
        <p:spPr/>
        <p:txBody>
          <a:bodyPr>
            <a:normAutofit/>
          </a:bodyPr>
          <a:lstStyle/>
          <a:p>
            <a:r>
              <a:rPr lang="en-GB" sz="2600" dirty="0">
                <a:effectLst/>
                <a:latin typeface="Verdana" panose="020B0604030504040204" pitchFamily="34" charset="0"/>
              </a:rPr>
              <a:t>Here are the different types of fixing that </a:t>
            </a:r>
            <a:r>
              <a:rPr lang="en-GB" sz="2600" dirty="0">
                <a:latin typeface="Verdana" panose="020B0604030504040204" pitchFamily="34" charset="0"/>
              </a:rPr>
              <a:t>can be</a:t>
            </a:r>
            <a:r>
              <a:rPr lang="en-GB" sz="2600" dirty="0">
                <a:effectLst/>
                <a:latin typeface="Verdana" panose="020B0604030504040204" pitchFamily="34" charset="0"/>
              </a:rPr>
              <a:t> used in joinery and carpentry: </a:t>
            </a:r>
          </a:p>
          <a:p>
            <a:r>
              <a:rPr lang="en-GB" sz="2600" dirty="0">
                <a:latin typeface="Verdana" panose="020B0604030504040204" pitchFamily="34" charset="0"/>
              </a:rPr>
              <a:t>O</a:t>
            </a:r>
            <a:r>
              <a:rPr lang="en-GB" sz="2600" dirty="0">
                <a:effectLst/>
                <a:latin typeface="Verdana" panose="020B0604030504040204" pitchFamily="34" charset="0"/>
              </a:rPr>
              <a:t>val nails</a:t>
            </a:r>
          </a:p>
          <a:p>
            <a:r>
              <a:rPr lang="en-GB" sz="2600" dirty="0">
                <a:latin typeface="Verdana" panose="020B0604030504040204" pitchFamily="34" charset="0"/>
              </a:rPr>
              <a:t>R</a:t>
            </a:r>
            <a:r>
              <a:rPr lang="en-GB" sz="2600" dirty="0">
                <a:effectLst/>
                <a:latin typeface="Verdana" panose="020B0604030504040204" pitchFamily="34" charset="0"/>
              </a:rPr>
              <a:t>ound wire nails</a:t>
            </a:r>
          </a:p>
          <a:p>
            <a:r>
              <a:rPr lang="en-GB" sz="2600" dirty="0" err="1">
                <a:latin typeface="Verdana" panose="020B0604030504040204" pitchFamily="34" charset="0"/>
              </a:rPr>
              <a:t>P</a:t>
            </a:r>
            <a:r>
              <a:rPr lang="en-GB" sz="2600" dirty="0" err="1">
                <a:effectLst/>
                <a:latin typeface="Verdana" panose="020B0604030504040204" pitchFamily="34" charset="0"/>
              </a:rPr>
              <a:t>ozi</a:t>
            </a:r>
            <a:r>
              <a:rPr lang="en-GB" sz="2600" dirty="0">
                <a:effectLst/>
                <a:latin typeface="Verdana" panose="020B0604030504040204" pitchFamily="34" charset="0"/>
              </a:rPr>
              <a:t> drive woodscrews</a:t>
            </a:r>
          </a:p>
          <a:p>
            <a:r>
              <a:rPr lang="en-GB" sz="2600" dirty="0">
                <a:latin typeface="Verdana" panose="020B0604030504040204" pitchFamily="34" charset="0"/>
              </a:rPr>
              <a:t>W</a:t>
            </a:r>
            <a:r>
              <a:rPr lang="en-GB" sz="2600" dirty="0">
                <a:effectLst/>
                <a:latin typeface="Verdana" panose="020B0604030504040204" pitchFamily="34" charset="0"/>
              </a:rPr>
              <a:t>all plugs </a:t>
            </a:r>
          </a:p>
          <a:p>
            <a:r>
              <a:rPr lang="en-GB" sz="2600" dirty="0">
                <a:latin typeface="Verdana" panose="020B0604030504040204" pitchFamily="34" charset="0"/>
              </a:rPr>
              <a:t>P</a:t>
            </a:r>
            <a:r>
              <a:rPr lang="en-GB" sz="2600" dirty="0">
                <a:effectLst/>
                <a:latin typeface="Verdana" panose="020B0604030504040204" pitchFamily="34" charset="0"/>
              </a:rPr>
              <a:t>anel pins. </a:t>
            </a:r>
            <a:endParaRPr lang="en-US" sz="2600" dirty="0"/>
          </a:p>
        </p:txBody>
      </p:sp>
    </p:spTree>
    <p:extLst>
      <p:ext uri="{BB962C8B-B14F-4D97-AF65-F5344CB8AC3E}">
        <p14:creationId xmlns:p14="http://schemas.microsoft.com/office/powerpoint/2010/main" val="1362128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4A2D-4095-385F-E80A-12F0929E7AE0}"/>
              </a:ext>
            </a:extLst>
          </p:cNvPr>
          <p:cNvSpPr>
            <a:spLocks noGrp="1"/>
          </p:cNvSpPr>
          <p:nvPr>
            <p:ph type="title"/>
          </p:nvPr>
        </p:nvSpPr>
        <p:spPr/>
        <p:txBody>
          <a:bodyPr>
            <a:normAutofit/>
          </a:bodyPr>
          <a:lstStyle/>
          <a:p>
            <a:r>
              <a:rPr lang="en-US" sz="6600" dirty="0">
                <a:latin typeface="Calibri" panose="020F0502020204030204" pitchFamily="34" charset="0"/>
                <a:cs typeface="Calibri" panose="020F0502020204030204" pitchFamily="34" charset="0"/>
              </a:rPr>
              <a:t>Fixings </a:t>
            </a:r>
          </a:p>
        </p:txBody>
      </p:sp>
      <p:sp>
        <p:nvSpPr>
          <p:cNvPr id="3" name="Content Placeholder 2">
            <a:extLst>
              <a:ext uri="{FF2B5EF4-FFF2-40B4-BE49-F238E27FC236}">
                <a16:creationId xmlns:a16="http://schemas.microsoft.com/office/drawing/2014/main" id="{24E65877-7CCF-5E37-ABDD-B6A667E06666}"/>
              </a:ext>
            </a:extLst>
          </p:cNvPr>
          <p:cNvSpPr>
            <a:spLocks noGrp="1"/>
          </p:cNvSpPr>
          <p:nvPr>
            <p:ph idx="1"/>
          </p:nvPr>
        </p:nvSpPr>
        <p:spPr>
          <a:xfrm>
            <a:off x="838200" y="1929384"/>
            <a:ext cx="10515600" cy="4928616"/>
          </a:xfrm>
        </p:spPr>
        <p:txBody>
          <a:bodyPr>
            <a:normAutofit fontScale="92500" lnSpcReduction="20000"/>
          </a:bodyPr>
          <a:lstStyle/>
          <a:p>
            <a:r>
              <a:rPr lang="en-GB" sz="2400" dirty="0">
                <a:latin typeface="Calibri" panose="020F0502020204030204" pitchFamily="34" charset="0"/>
                <a:cs typeface="Calibri" panose="020F0502020204030204" pitchFamily="34" charset="0"/>
              </a:rPr>
              <a:t>O</a:t>
            </a:r>
            <a:r>
              <a:rPr lang="en-GB" sz="2400" dirty="0">
                <a:effectLst/>
                <a:latin typeface="Calibri" panose="020F0502020204030204" pitchFamily="34" charset="0"/>
                <a:cs typeface="Calibri" panose="020F0502020204030204" pitchFamily="34" charset="0"/>
              </a:rPr>
              <a:t>val nails- these are used in carpentry and joinery to give a clean finish and to hide them. These type of nails do not break, or split wood easily so are used </a:t>
            </a:r>
            <a:r>
              <a:rPr lang="en-GB" sz="2400" dirty="0">
                <a:latin typeface="Calibri" panose="020F0502020204030204" pitchFamily="34" charset="0"/>
                <a:cs typeface="Calibri" panose="020F0502020204030204" pitchFamily="34" charset="0"/>
              </a:rPr>
              <a:t>more often. </a:t>
            </a:r>
            <a:endParaRPr lang="en-GB" sz="2400" dirty="0">
              <a:effectLst/>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R</a:t>
            </a:r>
            <a:r>
              <a:rPr lang="en-GB" sz="2400" dirty="0">
                <a:effectLst/>
                <a:latin typeface="Calibri" panose="020F0502020204030204" pitchFamily="34" charset="0"/>
                <a:cs typeface="Calibri" panose="020F0502020204030204" pitchFamily="34" charset="0"/>
              </a:rPr>
              <a:t>ound wire nails- these are used in carpentry and joinery when you want to strengthen wood and where a clean finish is not essential</a:t>
            </a:r>
            <a:r>
              <a:rPr lang="en-GB" sz="2400" dirty="0">
                <a:latin typeface="Calibri" panose="020F0502020204030204" pitchFamily="34" charset="0"/>
                <a:cs typeface="Calibri" panose="020F0502020204030204" pitchFamily="34" charset="0"/>
              </a:rPr>
              <a:t>. These type of nails are long lasting and keep their strength. </a:t>
            </a:r>
            <a:endParaRPr lang="en-GB" sz="2400" dirty="0">
              <a:effectLst/>
              <a:latin typeface="Calibri" panose="020F0502020204030204" pitchFamily="34" charset="0"/>
              <a:cs typeface="Calibri" panose="020F0502020204030204" pitchFamily="34" charset="0"/>
            </a:endParaRPr>
          </a:p>
          <a:p>
            <a:r>
              <a:rPr lang="en-GB" sz="2400" dirty="0" err="1">
                <a:latin typeface="Calibri" panose="020F0502020204030204" pitchFamily="34" charset="0"/>
                <a:cs typeface="Calibri" panose="020F0502020204030204" pitchFamily="34" charset="0"/>
              </a:rPr>
              <a:t>P</a:t>
            </a:r>
            <a:r>
              <a:rPr lang="en-GB" sz="2400" dirty="0" err="1">
                <a:effectLst/>
                <a:latin typeface="Calibri" panose="020F0502020204030204" pitchFamily="34" charset="0"/>
                <a:cs typeface="Calibri" panose="020F0502020204030204" pitchFamily="34" charset="0"/>
              </a:rPr>
              <a:t>ozi</a:t>
            </a:r>
            <a:r>
              <a:rPr lang="en-GB" sz="2400" dirty="0">
                <a:effectLst/>
                <a:latin typeface="Calibri" panose="020F0502020204030204" pitchFamily="34" charset="0"/>
                <a:cs typeface="Calibri" panose="020F0502020204030204" pitchFamily="34" charset="0"/>
              </a:rPr>
              <a:t> drive woodscrews- these are used for furniture, cabinets and other things that are found in the house. They come in a range of sizes such as 3mm, 3.5mm, 4mm, 5mm and 6mm. </a:t>
            </a:r>
          </a:p>
          <a:p>
            <a:r>
              <a:rPr lang="en-GB" sz="2400" dirty="0">
                <a:latin typeface="Calibri" panose="020F0502020204030204" pitchFamily="34" charset="0"/>
                <a:cs typeface="Calibri" panose="020F0502020204030204" pitchFamily="34" charset="0"/>
              </a:rPr>
              <a:t>W</a:t>
            </a:r>
            <a:r>
              <a:rPr lang="en-GB" sz="2400" dirty="0">
                <a:effectLst/>
                <a:latin typeface="Calibri" panose="020F0502020204030204" pitchFamily="34" charset="0"/>
                <a:cs typeface="Calibri" panose="020F0502020204030204" pitchFamily="34" charset="0"/>
              </a:rPr>
              <a:t>all plugs – these are used for to support things that need hanging on a wall such as a cabinet, mirror or shelves. They are mainly used to support objects on a weaker material wall such as plasterboard. </a:t>
            </a:r>
          </a:p>
          <a:p>
            <a:r>
              <a:rPr lang="en-GB" sz="2400" dirty="0">
                <a:latin typeface="Calibri" panose="020F0502020204030204" pitchFamily="34" charset="0"/>
                <a:cs typeface="Calibri" panose="020F0502020204030204" pitchFamily="34" charset="0"/>
              </a:rPr>
              <a:t>P</a:t>
            </a:r>
            <a:r>
              <a:rPr lang="en-GB" sz="2400" dirty="0">
                <a:effectLst/>
                <a:latin typeface="Calibri" panose="020F0502020204030204" pitchFamily="34" charset="0"/>
                <a:cs typeface="Calibri" panose="020F0502020204030204" pitchFamily="34" charset="0"/>
              </a:rPr>
              <a:t>anel pins</a:t>
            </a:r>
            <a:r>
              <a:rPr lang="en-GB" sz="2400" dirty="0">
                <a:latin typeface="Calibri" panose="020F0502020204030204" pitchFamily="34" charset="0"/>
                <a:cs typeface="Calibri" panose="020F0502020204030204" pitchFamily="34" charset="0"/>
              </a:rPr>
              <a:t>- these are used in joinery to keep things in place such as a skirting board. Panel pins are small, but they keep things in place and secure.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9245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4A2D-4095-385F-E80A-12F0929E7AE0}"/>
              </a:ext>
            </a:extLst>
          </p:cNvPr>
          <p:cNvSpPr>
            <a:spLocks noGrp="1"/>
          </p:cNvSpPr>
          <p:nvPr>
            <p:ph type="title"/>
          </p:nvPr>
        </p:nvSpPr>
        <p:spPr/>
        <p:txBody>
          <a:bodyPr>
            <a:normAutofit/>
          </a:bodyPr>
          <a:lstStyle/>
          <a:p>
            <a:r>
              <a:rPr lang="en-US" sz="6600" dirty="0">
                <a:latin typeface="Calibri" panose="020F0502020204030204" pitchFamily="34" charset="0"/>
                <a:cs typeface="Calibri" panose="020F0502020204030204" pitchFamily="34" charset="0"/>
              </a:rPr>
              <a:t>Fixings </a:t>
            </a:r>
          </a:p>
        </p:txBody>
      </p:sp>
      <p:sp>
        <p:nvSpPr>
          <p:cNvPr id="4" name="TextBox 3">
            <a:extLst>
              <a:ext uri="{FF2B5EF4-FFF2-40B4-BE49-F238E27FC236}">
                <a16:creationId xmlns:a16="http://schemas.microsoft.com/office/drawing/2014/main" id="{33FFC666-1996-7568-2960-7E040782709F}"/>
              </a:ext>
            </a:extLst>
          </p:cNvPr>
          <p:cNvSpPr txBox="1"/>
          <p:nvPr/>
        </p:nvSpPr>
        <p:spPr>
          <a:xfrm>
            <a:off x="4538133" y="1992955"/>
            <a:ext cx="3115733"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Oval nails </a:t>
            </a:r>
          </a:p>
        </p:txBody>
      </p:sp>
      <p:sp>
        <p:nvSpPr>
          <p:cNvPr id="5" name="TextBox 4">
            <a:extLst>
              <a:ext uri="{FF2B5EF4-FFF2-40B4-BE49-F238E27FC236}">
                <a16:creationId xmlns:a16="http://schemas.microsoft.com/office/drawing/2014/main" id="{F7FA653E-B599-E37C-B2D8-ED070589D511}"/>
              </a:ext>
            </a:extLst>
          </p:cNvPr>
          <p:cNvSpPr txBox="1"/>
          <p:nvPr/>
        </p:nvSpPr>
        <p:spPr>
          <a:xfrm>
            <a:off x="8104815" y="2048132"/>
            <a:ext cx="3115733"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Round wire nails </a:t>
            </a:r>
          </a:p>
        </p:txBody>
      </p:sp>
      <p:sp>
        <p:nvSpPr>
          <p:cNvPr id="6" name="TextBox 5">
            <a:extLst>
              <a:ext uri="{FF2B5EF4-FFF2-40B4-BE49-F238E27FC236}">
                <a16:creationId xmlns:a16="http://schemas.microsoft.com/office/drawing/2014/main" id="{7F92C0BD-1B6B-0A32-B015-C46C1B3E9424}"/>
              </a:ext>
            </a:extLst>
          </p:cNvPr>
          <p:cNvSpPr txBox="1"/>
          <p:nvPr/>
        </p:nvSpPr>
        <p:spPr>
          <a:xfrm>
            <a:off x="1846745" y="6084093"/>
            <a:ext cx="3115733" cy="461665"/>
          </a:xfrm>
          <a:prstGeom prst="rect">
            <a:avLst/>
          </a:prstGeom>
          <a:noFill/>
        </p:spPr>
        <p:txBody>
          <a:bodyPr wrap="square" rtlCol="0">
            <a:spAutoFit/>
          </a:bodyPr>
          <a:lstStyle/>
          <a:p>
            <a:r>
              <a:rPr lang="en-US" sz="2400" dirty="0" err="1">
                <a:latin typeface="Calibri" panose="020F0502020204030204" pitchFamily="34" charset="0"/>
                <a:cs typeface="Calibri" panose="020F0502020204030204" pitchFamily="34" charset="0"/>
              </a:rPr>
              <a:t>Pozi</a:t>
            </a:r>
            <a:r>
              <a:rPr lang="en-US" sz="2400" dirty="0">
                <a:latin typeface="Calibri" panose="020F0502020204030204" pitchFamily="34" charset="0"/>
                <a:cs typeface="Calibri" panose="020F0502020204030204" pitchFamily="34" charset="0"/>
              </a:rPr>
              <a:t> drive woodscrews  </a:t>
            </a:r>
          </a:p>
        </p:txBody>
      </p:sp>
      <p:sp>
        <p:nvSpPr>
          <p:cNvPr id="7" name="TextBox 6">
            <a:extLst>
              <a:ext uri="{FF2B5EF4-FFF2-40B4-BE49-F238E27FC236}">
                <a16:creationId xmlns:a16="http://schemas.microsoft.com/office/drawing/2014/main" id="{C3411749-960A-80B5-329E-AB2A310D94E8}"/>
              </a:ext>
            </a:extLst>
          </p:cNvPr>
          <p:cNvSpPr txBox="1"/>
          <p:nvPr/>
        </p:nvSpPr>
        <p:spPr>
          <a:xfrm>
            <a:off x="7653866" y="6084093"/>
            <a:ext cx="3115733"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Wall Plugs </a:t>
            </a:r>
          </a:p>
        </p:txBody>
      </p:sp>
      <p:sp>
        <p:nvSpPr>
          <p:cNvPr id="8" name="TextBox 7">
            <a:extLst>
              <a:ext uri="{FF2B5EF4-FFF2-40B4-BE49-F238E27FC236}">
                <a16:creationId xmlns:a16="http://schemas.microsoft.com/office/drawing/2014/main" id="{23E11606-6581-E0A1-3375-1054D4E80811}"/>
              </a:ext>
            </a:extLst>
          </p:cNvPr>
          <p:cNvSpPr txBox="1"/>
          <p:nvPr/>
        </p:nvSpPr>
        <p:spPr>
          <a:xfrm>
            <a:off x="1117599" y="1989444"/>
            <a:ext cx="3115733"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Panel pins </a:t>
            </a:r>
          </a:p>
        </p:txBody>
      </p:sp>
      <p:pic>
        <p:nvPicPr>
          <p:cNvPr id="9218" name="Picture 2" descr="Wickes 50mm Panel Pins - 200g | Wickes.co.uk">
            <a:extLst>
              <a:ext uri="{FF2B5EF4-FFF2-40B4-BE49-F238E27FC236}">
                <a16:creationId xmlns:a16="http://schemas.microsoft.com/office/drawing/2014/main" id="{5FF8491A-A454-6E64-1A28-214CAA105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100" y="2509797"/>
            <a:ext cx="1511291" cy="1511291"/>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Galvanised Oval Nails 2 1/2 Inch 20 Kilo Box - Ray Grahams DIY Store">
            <a:extLst>
              <a:ext uri="{FF2B5EF4-FFF2-40B4-BE49-F238E27FC236}">
                <a16:creationId xmlns:a16="http://schemas.microsoft.com/office/drawing/2014/main" id="{A399A3C4-F775-1BC5-55BD-66F211433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7184" y="2424592"/>
            <a:ext cx="2008815" cy="2008815"/>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4Trade Round Wire Nail 65 x 2.65mm Galvanised 2 1/2kg | Travis Perkins">
            <a:extLst>
              <a:ext uri="{FF2B5EF4-FFF2-40B4-BE49-F238E27FC236}">
                <a16:creationId xmlns:a16="http://schemas.microsoft.com/office/drawing/2014/main" id="{A36C200F-5E76-6809-1F7D-5C802B7889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8717" y="2773280"/>
            <a:ext cx="2353733" cy="1574924"/>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Mixed Size Masonry Wall Plugs for Brick and Stone - 6 &amp; 7 mm | DIY and  Building | Honeey">
            <a:extLst>
              <a:ext uri="{FF2B5EF4-FFF2-40B4-BE49-F238E27FC236}">
                <a16:creationId xmlns:a16="http://schemas.microsoft.com/office/drawing/2014/main" id="{0F9BD659-5A15-EEE3-5ED4-4DE39F79C3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4005" y="4336013"/>
            <a:ext cx="2222500" cy="2349500"/>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Wood Screws Pozi Drive Flat Headed 1.1/2&quot; x No.10 (40mm x 5mm) Thread  Countersunk : Amazon.co.uk: Business, Industry &amp; Science">
            <a:extLst>
              <a:ext uri="{FF2B5EF4-FFF2-40B4-BE49-F238E27FC236}">
                <a16:creationId xmlns:a16="http://schemas.microsoft.com/office/drawing/2014/main" id="{89776AE4-80AA-F050-D0F6-B8635AFAAE8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2041" y="4514114"/>
            <a:ext cx="1511291" cy="1511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479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3330-96BA-EE4B-6C2A-73A2E87461F8}"/>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Glue </a:t>
            </a:r>
          </a:p>
        </p:txBody>
      </p:sp>
      <p:sp>
        <p:nvSpPr>
          <p:cNvPr id="3" name="Content Placeholder 2">
            <a:extLst>
              <a:ext uri="{FF2B5EF4-FFF2-40B4-BE49-F238E27FC236}">
                <a16:creationId xmlns:a16="http://schemas.microsoft.com/office/drawing/2014/main" id="{604910EE-FE86-75C1-C12A-C94BEDB8B04D}"/>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PVA (</a:t>
            </a:r>
            <a:r>
              <a:rPr lang="en-GB" b="0" i="0" u="none" strike="noStrike" dirty="0">
                <a:solidFill>
                  <a:srgbClr val="202124"/>
                </a:solidFill>
                <a:effectLst/>
                <a:latin typeface="Calibri" panose="020F0502020204030204" pitchFamily="34" charset="0"/>
                <a:cs typeface="Calibri" panose="020F0502020204030204" pitchFamily="34" charset="0"/>
              </a:rPr>
              <a:t>Polyvinyl Acetate) is used for holding wood joints together, it is very fast drying, but you do have to be careful when using it. If you do not wipe off the excess glue it will dry onto the wood and will be harder to get off. </a:t>
            </a:r>
          </a:p>
          <a:p>
            <a:r>
              <a:rPr lang="en-GB" dirty="0">
                <a:solidFill>
                  <a:srgbClr val="202124"/>
                </a:solidFill>
                <a:latin typeface="Calibri" panose="020F0502020204030204" pitchFamily="34" charset="0"/>
                <a:cs typeface="Calibri" panose="020F0502020204030204" pitchFamily="34" charset="0"/>
              </a:rPr>
              <a:t>Hot glue- hot glue is used in a glue gun and it joins wood together. It is thicker than usual glues but can be used if you do not have nails or do not want to use them . The problem with hot glue is that it dries fast so you would need to be fast when using it. </a:t>
            </a:r>
            <a:endParaRPr lang="en-US" dirty="0"/>
          </a:p>
        </p:txBody>
      </p:sp>
    </p:spTree>
    <p:extLst>
      <p:ext uri="{BB962C8B-B14F-4D97-AF65-F5344CB8AC3E}">
        <p14:creationId xmlns:p14="http://schemas.microsoft.com/office/powerpoint/2010/main" val="129970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0C35A-9100-7B9E-5AD5-E38C74A93303}"/>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Glue </a:t>
            </a:r>
          </a:p>
        </p:txBody>
      </p:sp>
      <p:sp>
        <p:nvSpPr>
          <p:cNvPr id="4" name="TextBox 3">
            <a:extLst>
              <a:ext uri="{FF2B5EF4-FFF2-40B4-BE49-F238E27FC236}">
                <a16:creationId xmlns:a16="http://schemas.microsoft.com/office/drawing/2014/main" id="{A55FE562-AFA8-EA8F-553C-97F5A89CE0A5}"/>
              </a:ext>
            </a:extLst>
          </p:cNvPr>
          <p:cNvSpPr txBox="1"/>
          <p:nvPr/>
        </p:nvSpPr>
        <p:spPr>
          <a:xfrm>
            <a:off x="1475250" y="5631021"/>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PVA glue </a:t>
            </a:r>
          </a:p>
        </p:txBody>
      </p:sp>
      <p:sp>
        <p:nvSpPr>
          <p:cNvPr id="5" name="TextBox 4">
            <a:extLst>
              <a:ext uri="{FF2B5EF4-FFF2-40B4-BE49-F238E27FC236}">
                <a16:creationId xmlns:a16="http://schemas.microsoft.com/office/drawing/2014/main" id="{11DE7386-37BE-31C2-5E44-FDD55288F0B4}"/>
              </a:ext>
            </a:extLst>
          </p:cNvPr>
          <p:cNvSpPr txBox="1"/>
          <p:nvPr/>
        </p:nvSpPr>
        <p:spPr>
          <a:xfrm>
            <a:off x="7890933" y="5384800"/>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Hot glue </a:t>
            </a:r>
          </a:p>
        </p:txBody>
      </p:sp>
      <p:pic>
        <p:nvPicPr>
          <p:cNvPr id="10242" name="Picture 2" descr="Bostik PVA Glue, Solvent Free Glue for Arts and Crafts, Dries Clear, 118ml  bottle : Amazon.co.uk: Everything Else">
            <a:extLst>
              <a:ext uri="{FF2B5EF4-FFF2-40B4-BE49-F238E27FC236}">
                <a16:creationId xmlns:a16="http://schemas.microsoft.com/office/drawing/2014/main" id="{B2C62462-46DD-DA73-A709-573A552E8C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667" y="1896533"/>
            <a:ext cx="1479618" cy="3440112"/>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Best Mini Hot Glue Guns – ARTnews.com">
            <a:extLst>
              <a:ext uri="{FF2B5EF4-FFF2-40B4-BE49-F238E27FC236}">
                <a16:creationId xmlns:a16="http://schemas.microsoft.com/office/drawing/2014/main" id="{6EB76F9F-A717-96F1-2786-EE316CFF1D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100" y="2167467"/>
            <a:ext cx="4267200" cy="284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510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E14C-EAD4-D4A8-8FA5-400216BE89AF}"/>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Wood </a:t>
            </a:r>
          </a:p>
        </p:txBody>
      </p:sp>
      <p:sp>
        <p:nvSpPr>
          <p:cNvPr id="3" name="Content Placeholder 2">
            <a:extLst>
              <a:ext uri="{FF2B5EF4-FFF2-40B4-BE49-F238E27FC236}">
                <a16:creationId xmlns:a16="http://schemas.microsoft.com/office/drawing/2014/main" id="{3303AF9B-259C-E20E-35E5-2C2122F46155}"/>
              </a:ext>
            </a:extLst>
          </p:cNvPr>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Redwood – this type of timber and is used on skirting boards, staircases and outdoor furniture. It can be sawn and drilled easily with normal tools such as universal saw or a tenon saw. </a:t>
            </a:r>
          </a:p>
          <a:p>
            <a:r>
              <a:rPr lang="en-US" dirty="0">
                <a:latin typeface="Calibri" panose="020F0502020204030204" pitchFamily="34" charset="0"/>
                <a:cs typeface="Calibri" panose="020F0502020204030204" pitchFamily="34" charset="0"/>
              </a:rPr>
              <a:t>Plywood - </a:t>
            </a:r>
            <a:r>
              <a:rPr lang="en-GB" b="0" i="0" u="none" strike="noStrike" dirty="0">
                <a:effectLst/>
                <a:latin typeface="Calibri" panose="020F0502020204030204" pitchFamily="34" charset="0"/>
                <a:cs typeface="Calibri" panose="020F0502020204030204" pitchFamily="34" charset="0"/>
              </a:rPr>
              <a:t>Plywood is thin sheets of wood glue together. It is cheaper to buy, and it is used on floor, walls and roofs. This type of wood is strong, durable and it doesn’t warp or crack.  </a:t>
            </a:r>
          </a:p>
          <a:p>
            <a:r>
              <a:rPr lang="en-US" dirty="0">
                <a:latin typeface="Calibri" panose="020F0502020204030204" pitchFamily="34" charset="0"/>
                <a:cs typeface="Calibri" panose="020F0502020204030204" pitchFamily="34" charset="0"/>
              </a:rPr>
              <a:t>Oak – oak is used quite a lot in joinery and carpentry as it is strong, dense and durable. It is also known for its look, and it also stain and polishes better than other wood. </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361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a:latin typeface="Calibri" panose="020F0502020204030204" pitchFamily="34" charset="0"/>
                <a:cs typeface="Calibri" panose="020F0502020204030204" pitchFamily="34" charset="0"/>
              </a:rPr>
              <a:t>Setting out tools uses </a:t>
            </a:r>
            <a:endParaRPr lang="en-GB" sz="6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CB64E72-F93A-E3DE-C238-98FD76176FC5}"/>
              </a:ext>
            </a:extLst>
          </p:cNvPr>
          <p:cNvSpPr>
            <a:spLocks noGrp="1"/>
          </p:cNvSpPr>
          <p:nvPr>
            <p:ph idx="1"/>
          </p:nvPr>
        </p:nvSpPr>
        <p:spPr>
          <a:xfrm>
            <a:off x="838200" y="1929383"/>
            <a:ext cx="10515600" cy="4708484"/>
          </a:xfrm>
        </p:spPr>
        <p:txBody>
          <a:bodyPr>
            <a:normAutofit fontScale="70000" lnSpcReduction="20000"/>
          </a:bodyPr>
          <a:lstStyle/>
          <a:p>
            <a:r>
              <a:rPr lang="en-GB" sz="3700" dirty="0">
                <a:latin typeface="Calibri" panose="020F0502020204030204" pitchFamily="34" charset="0"/>
                <a:cs typeface="Calibri" panose="020F0502020204030204" pitchFamily="34" charset="0"/>
              </a:rPr>
              <a:t>Steel rule – a steel rule is used for marking and measuring it is very handy in joinery and carpentry as it has measurements in millimetres on the edge and inches on the other edge. Steel rulers are also more durable so would last longer than a plastic or wooden one. Steel rulers are heavier than a plastic ruler, so it is easier to mark with it without it moving. </a:t>
            </a:r>
          </a:p>
          <a:p>
            <a:r>
              <a:rPr lang="en-GB" sz="3700" dirty="0">
                <a:latin typeface="Calibri" panose="020F0502020204030204" pitchFamily="34" charset="0"/>
                <a:cs typeface="Calibri" panose="020F0502020204030204" pitchFamily="34" charset="0"/>
              </a:rPr>
              <a:t>Carpenters pencil – a carpenter's pencil is used to mark out things that need to be cut. You can use them on wet or dry wood, concrete and stone. A carpenter's pencil is different to a regular pencil as they are shaped different. Carpenter’s pencils are rectangular, and a regular pencil is the shape of a hexagon this is so that carpenter pencils do not roll away. Carpenter’s pencils are also thicker so that you can see the lines more as there is more lead in them. </a:t>
            </a:r>
          </a:p>
          <a:p>
            <a:endParaRPr lang="en-GB"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054434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0C35A-9100-7B9E-5AD5-E38C74A93303}"/>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Wood  </a:t>
            </a:r>
          </a:p>
        </p:txBody>
      </p:sp>
      <p:sp>
        <p:nvSpPr>
          <p:cNvPr id="4" name="TextBox 3">
            <a:extLst>
              <a:ext uri="{FF2B5EF4-FFF2-40B4-BE49-F238E27FC236}">
                <a16:creationId xmlns:a16="http://schemas.microsoft.com/office/drawing/2014/main" id="{A55FE562-AFA8-EA8F-553C-97F5A89CE0A5}"/>
              </a:ext>
            </a:extLst>
          </p:cNvPr>
          <p:cNvSpPr txBox="1"/>
          <p:nvPr/>
        </p:nvSpPr>
        <p:spPr>
          <a:xfrm>
            <a:off x="1104899" y="5384797"/>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Redwood </a:t>
            </a:r>
          </a:p>
        </p:txBody>
      </p:sp>
      <p:sp>
        <p:nvSpPr>
          <p:cNvPr id="5" name="TextBox 4">
            <a:extLst>
              <a:ext uri="{FF2B5EF4-FFF2-40B4-BE49-F238E27FC236}">
                <a16:creationId xmlns:a16="http://schemas.microsoft.com/office/drawing/2014/main" id="{11DE7386-37BE-31C2-5E44-FDD55288F0B4}"/>
              </a:ext>
            </a:extLst>
          </p:cNvPr>
          <p:cNvSpPr txBox="1"/>
          <p:nvPr/>
        </p:nvSpPr>
        <p:spPr>
          <a:xfrm>
            <a:off x="5475816" y="5384798"/>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Plywood  </a:t>
            </a:r>
          </a:p>
        </p:txBody>
      </p:sp>
      <p:sp>
        <p:nvSpPr>
          <p:cNvPr id="3" name="TextBox 2">
            <a:extLst>
              <a:ext uri="{FF2B5EF4-FFF2-40B4-BE49-F238E27FC236}">
                <a16:creationId xmlns:a16="http://schemas.microsoft.com/office/drawing/2014/main" id="{BAE23E7B-1B40-D2D5-75CD-DE4E26A240F5}"/>
              </a:ext>
            </a:extLst>
          </p:cNvPr>
          <p:cNvSpPr txBox="1"/>
          <p:nvPr/>
        </p:nvSpPr>
        <p:spPr>
          <a:xfrm>
            <a:off x="9635066" y="5384798"/>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Oak  </a:t>
            </a:r>
          </a:p>
        </p:txBody>
      </p:sp>
      <p:pic>
        <p:nvPicPr>
          <p:cNvPr id="11266" name="Picture 2" descr="Planed All Round Redwood Pine Cut To Size">
            <a:extLst>
              <a:ext uri="{FF2B5EF4-FFF2-40B4-BE49-F238E27FC236}">
                <a16:creationId xmlns:a16="http://schemas.microsoft.com/office/drawing/2014/main" id="{B9049562-83F2-5A85-8D72-23FFE6810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33" y="2895600"/>
            <a:ext cx="3429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Birkwood Joints - Cabinet Makers | Birkwood Scotland">
            <a:extLst>
              <a:ext uri="{FF2B5EF4-FFF2-40B4-BE49-F238E27FC236}">
                <a16:creationId xmlns:a16="http://schemas.microsoft.com/office/drawing/2014/main" id="{4FDE2434-8003-EB85-8A19-6691122382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250" y="3086100"/>
            <a:ext cx="3873500"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European Oak Joinery Grade | Quercus Robur - Fagaceae">
            <a:extLst>
              <a:ext uri="{FF2B5EF4-FFF2-40B4-BE49-F238E27FC236}">
                <a16:creationId xmlns:a16="http://schemas.microsoft.com/office/drawing/2014/main" id="{DD3338A7-A287-21E5-22AB-D53BA8E0FA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3867" y="28956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603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F0B37-37A4-FBEB-F2D9-ADA030035125}"/>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Equipment </a:t>
            </a:r>
          </a:p>
        </p:txBody>
      </p:sp>
      <p:sp>
        <p:nvSpPr>
          <p:cNvPr id="3" name="Content Placeholder 2">
            <a:extLst>
              <a:ext uri="{FF2B5EF4-FFF2-40B4-BE49-F238E27FC236}">
                <a16:creationId xmlns:a16="http://schemas.microsoft.com/office/drawing/2014/main" id="{E9A35761-1361-BD80-AC3A-B5F06F07DC33}"/>
              </a:ext>
            </a:extLst>
          </p:cNvPr>
          <p:cNvSpPr>
            <a:spLocks noGrp="1"/>
          </p:cNvSpPr>
          <p:nvPr>
            <p:ph idx="1"/>
          </p:nvPr>
        </p:nvSpPr>
        <p:spPr/>
        <p:txBody>
          <a:bodyPr>
            <a:normAutofit fontScale="92500"/>
          </a:bodyPr>
          <a:lstStyle/>
          <a:p>
            <a:r>
              <a:rPr lang="en-GB" sz="2600" dirty="0">
                <a:latin typeface="Calibri" panose="020F0502020204030204" pitchFamily="34" charset="0"/>
                <a:cs typeface="Calibri" panose="020F0502020204030204" pitchFamily="34" charset="0"/>
              </a:rPr>
              <a:t>S</a:t>
            </a:r>
            <a:r>
              <a:rPr lang="en-GB" sz="2600" dirty="0">
                <a:effectLst/>
                <a:latin typeface="Calibri" panose="020F0502020204030204" pitchFamily="34" charset="0"/>
                <a:cs typeface="Calibri" panose="020F0502020204030204" pitchFamily="34" charset="0"/>
              </a:rPr>
              <a:t>ash cramps- these are used to hold large panels and other objects in place. Cramps are also used to hold joints and apply pressure at the same time. </a:t>
            </a:r>
            <a:endParaRPr lang="en-GB" sz="2600" dirty="0">
              <a:latin typeface="Calibri" panose="020F0502020204030204" pitchFamily="34" charset="0"/>
              <a:cs typeface="Calibri" panose="020F0502020204030204" pitchFamily="34" charset="0"/>
            </a:endParaRPr>
          </a:p>
          <a:p>
            <a:r>
              <a:rPr lang="en-GB" sz="2600" dirty="0">
                <a:latin typeface="Calibri" panose="020F0502020204030204" pitchFamily="34" charset="0"/>
                <a:cs typeface="Calibri" panose="020F0502020204030204" pitchFamily="34" charset="0"/>
              </a:rPr>
              <a:t>B</a:t>
            </a:r>
            <a:r>
              <a:rPr lang="en-GB" sz="2600" dirty="0">
                <a:effectLst/>
                <a:latin typeface="Calibri" panose="020F0502020204030204" pitchFamily="34" charset="0"/>
                <a:cs typeface="Calibri" panose="020F0502020204030204" pitchFamily="34" charset="0"/>
              </a:rPr>
              <a:t>ench hook – these are used to keep wood in the correct place whilst it is being cut. They are used to make sure the wood does not move around so that you get a straighter cut and you do not injure yourself. </a:t>
            </a:r>
            <a:endParaRPr lang="en-GB" sz="2600" dirty="0">
              <a:latin typeface="Calibri" panose="020F0502020204030204" pitchFamily="34" charset="0"/>
              <a:cs typeface="Calibri" panose="020F0502020204030204" pitchFamily="34" charset="0"/>
            </a:endParaRPr>
          </a:p>
          <a:p>
            <a:r>
              <a:rPr lang="en-GB" sz="2600" dirty="0">
                <a:latin typeface="Calibri" panose="020F0502020204030204" pitchFamily="34" charset="0"/>
                <a:cs typeface="Calibri" panose="020F0502020204030204" pitchFamily="34" charset="0"/>
              </a:rPr>
              <a:t>W</a:t>
            </a:r>
            <a:r>
              <a:rPr lang="en-GB" sz="2600" dirty="0">
                <a:effectLst/>
                <a:latin typeface="Calibri" panose="020F0502020204030204" pitchFamily="34" charset="0"/>
                <a:cs typeface="Calibri" panose="020F0502020204030204" pitchFamily="34" charset="0"/>
              </a:rPr>
              <a:t>oodworking bench with vice</a:t>
            </a:r>
            <a:r>
              <a:rPr lang="en-GB" sz="2600" dirty="0">
                <a:latin typeface="Calibri" panose="020F0502020204030204" pitchFamily="34" charset="0"/>
                <a:cs typeface="Calibri" panose="020F0502020204030204" pitchFamily="34" charset="0"/>
              </a:rPr>
              <a:t>- this is used mostly when drilling and chiselling to ensure that the joint or piece of wood stays in place without injuring the person. It can be used for both light or heavy-duty work as it can hold big or small pieces of wood. </a:t>
            </a:r>
          </a:p>
          <a:p>
            <a:pPr marL="0" indent="0">
              <a:buNone/>
            </a:pPr>
            <a:endParaRPr lang="en-US" dirty="0"/>
          </a:p>
        </p:txBody>
      </p:sp>
    </p:spTree>
    <p:extLst>
      <p:ext uri="{BB962C8B-B14F-4D97-AF65-F5344CB8AC3E}">
        <p14:creationId xmlns:p14="http://schemas.microsoft.com/office/powerpoint/2010/main" val="2926879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0C35A-9100-7B9E-5AD5-E38C74A93303}"/>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Equipment   </a:t>
            </a:r>
          </a:p>
        </p:txBody>
      </p:sp>
      <p:sp>
        <p:nvSpPr>
          <p:cNvPr id="4" name="TextBox 3">
            <a:extLst>
              <a:ext uri="{FF2B5EF4-FFF2-40B4-BE49-F238E27FC236}">
                <a16:creationId xmlns:a16="http://schemas.microsoft.com/office/drawing/2014/main" id="{A55FE562-AFA8-EA8F-553C-97F5A89CE0A5}"/>
              </a:ext>
            </a:extLst>
          </p:cNvPr>
          <p:cNvSpPr txBox="1"/>
          <p:nvPr/>
        </p:nvSpPr>
        <p:spPr>
          <a:xfrm>
            <a:off x="1104899" y="5384797"/>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Sash cramps </a:t>
            </a:r>
          </a:p>
        </p:txBody>
      </p:sp>
      <p:sp>
        <p:nvSpPr>
          <p:cNvPr id="5" name="TextBox 4">
            <a:extLst>
              <a:ext uri="{FF2B5EF4-FFF2-40B4-BE49-F238E27FC236}">
                <a16:creationId xmlns:a16="http://schemas.microsoft.com/office/drawing/2014/main" id="{11DE7386-37BE-31C2-5E44-FDD55288F0B4}"/>
              </a:ext>
            </a:extLst>
          </p:cNvPr>
          <p:cNvSpPr txBox="1"/>
          <p:nvPr/>
        </p:nvSpPr>
        <p:spPr>
          <a:xfrm>
            <a:off x="5475816" y="5384798"/>
            <a:ext cx="2556934" cy="492443"/>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Bench hook   </a:t>
            </a:r>
          </a:p>
        </p:txBody>
      </p:sp>
      <p:sp>
        <p:nvSpPr>
          <p:cNvPr id="3" name="TextBox 2">
            <a:extLst>
              <a:ext uri="{FF2B5EF4-FFF2-40B4-BE49-F238E27FC236}">
                <a16:creationId xmlns:a16="http://schemas.microsoft.com/office/drawing/2014/main" id="{BAE23E7B-1B40-D2D5-75CD-DE4E26A240F5}"/>
              </a:ext>
            </a:extLst>
          </p:cNvPr>
          <p:cNvSpPr txBox="1"/>
          <p:nvPr/>
        </p:nvSpPr>
        <p:spPr>
          <a:xfrm>
            <a:off x="9364132" y="5384797"/>
            <a:ext cx="2556934" cy="892552"/>
          </a:xfrm>
          <a:prstGeom prst="rect">
            <a:avLst/>
          </a:prstGeom>
          <a:noFill/>
        </p:spPr>
        <p:txBody>
          <a:bodyPr wrap="square" rtlCol="0">
            <a:spAutoFit/>
          </a:bodyPr>
          <a:lstStyle/>
          <a:p>
            <a:r>
              <a:rPr lang="en-US" sz="2600" dirty="0">
                <a:latin typeface="Calibri" panose="020F0502020204030204" pitchFamily="34" charset="0"/>
                <a:cs typeface="Calibri" panose="020F0502020204030204" pitchFamily="34" charset="0"/>
              </a:rPr>
              <a:t>Woodworking bench with vice   </a:t>
            </a:r>
          </a:p>
        </p:txBody>
      </p:sp>
      <p:pic>
        <p:nvPicPr>
          <p:cNvPr id="13314" name="Picture 2" descr="Sash Cramps • Wellers Hire">
            <a:extLst>
              <a:ext uri="{FF2B5EF4-FFF2-40B4-BE49-F238E27FC236}">
                <a16:creationId xmlns:a16="http://schemas.microsoft.com/office/drawing/2014/main" id="{14232F7D-55BF-5A4F-ED9F-DDBCD5607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0" y="2423583"/>
            <a:ext cx="2755900" cy="275590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What is a bench hook? - Wonkee Donkee Tools">
            <a:extLst>
              <a:ext uri="{FF2B5EF4-FFF2-40B4-BE49-F238E27FC236}">
                <a16:creationId xmlns:a16="http://schemas.microsoft.com/office/drawing/2014/main" id="{46F4DB7E-68E1-5C6E-090E-C2F3BAA830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0017" y="2842683"/>
            <a:ext cx="3492500" cy="233680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Specialised Woodworking (of Coventry) : woodwork benches, metalwork benches  and project tables.">
            <a:extLst>
              <a:ext uri="{FF2B5EF4-FFF2-40B4-BE49-F238E27FC236}">
                <a16:creationId xmlns:a16="http://schemas.microsoft.com/office/drawing/2014/main" id="{E178B8CE-360A-490F-A09B-A503477249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4900" y="3073397"/>
            <a:ext cx="3467100" cy="231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899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738E-25B8-7826-5E3D-21A8CD27E925}"/>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Safe use and storage </a:t>
            </a:r>
          </a:p>
        </p:txBody>
      </p:sp>
      <p:sp>
        <p:nvSpPr>
          <p:cNvPr id="3" name="Content Placeholder 2">
            <a:extLst>
              <a:ext uri="{FF2B5EF4-FFF2-40B4-BE49-F238E27FC236}">
                <a16:creationId xmlns:a16="http://schemas.microsoft.com/office/drawing/2014/main" id="{112637AD-8738-D91A-53BD-C2C8941A1860}"/>
              </a:ext>
            </a:extLst>
          </p:cNvPr>
          <p:cNvSpPr>
            <a:spLocks noGrp="1"/>
          </p:cNvSpPr>
          <p:nvPr>
            <p:ph idx="1"/>
          </p:nvPr>
        </p:nvSpPr>
        <p:spPr>
          <a:xfrm>
            <a:off x="838200" y="1929383"/>
            <a:ext cx="10515600" cy="4563491"/>
          </a:xfrm>
        </p:spPr>
        <p:txBody>
          <a:bodyPr>
            <a:normAutofit fontScale="92500"/>
          </a:bodyPr>
          <a:lstStyle/>
          <a:p>
            <a:pPr>
              <a:buFont typeface="Arial" panose="020B0604020202020204" pitchFamily="34" charset="0"/>
              <a:buChar char="•"/>
            </a:pPr>
            <a:r>
              <a:rPr lang="en-GB" sz="2600" dirty="0">
                <a:effectLst/>
                <a:latin typeface="Calibri" panose="020F0502020204030204" pitchFamily="34" charset="0"/>
                <a:cs typeface="Calibri" panose="020F0502020204030204" pitchFamily="34" charset="0"/>
              </a:rPr>
              <a:t>It is important when using tools, equipment and materials that you follow the correct health and safety procedures these include: </a:t>
            </a:r>
          </a:p>
          <a:p>
            <a:pPr>
              <a:buFont typeface="Arial" panose="020B0604020202020204" pitchFamily="34" charset="0"/>
              <a:buChar char="•"/>
            </a:pPr>
            <a:r>
              <a:rPr lang="en-GB" sz="2600" dirty="0">
                <a:latin typeface="Calibri" panose="020F0502020204030204" pitchFamily="34" charset="0"/>
                <a:cs typeface="Calibri" panose="020F0502020204030204" pitchFamily="34" charset="0"/>
              </a:rPr>
              <a:t>Wearing a high-visibility jacket this is used to make people aware that you are there,</a:t>
            </a:r>
          </a:p>
          <a:p>
            <a:pPr>
              <a:buFont typeface="Arial" panose="020B0604020202020204" pitchFamily="34" charset="0"/>
              <a:buChar char="•"/>
            </a:pPr>
            <a:r>
              <a:rPr lang="en-GB" sz="2600" dirty="0">
                <a:latin typeface="Calibri" panose="020F0502020204030204" pitchFamily="34" charset="0"/>
                <a:cs typeface="Calibri" panose="020F0502020204030204" pitchFamily="34" charset="0"/>
              </a:rPr>
              <a:t>Safety boots- these should be worn to ensure that if anything heavy drops on your feet that they are protected as they made from heavy duty reinforced steel.</a:t>
            </a:r>
          </a:p>
          <a:p>
            <a:pPr>
              <a:buFont typeface="Arial" panose="020B0604020202020204" pitchFamily="34" charset="0"/>
              <a:buChar char="•"/>
            </a:pPr>
            <a:r>
              <a:rPr lang="en-GB" sz="2600" dirty="0">
                <a:latin typeface="Calibri" panose="020F0502020204030204" pitchFamily="34" charset="0"/>
                <a:cs typeface="Calibri" panose="020F0502020204030204" pitchFamily="34" charset="0"/>
              </a:rPr>
              <a:t>Eye protection and dust mask- these should be worn to ensure eyes are protected from flying pieces of wood that are being cut or chiselled. Dust masks are to be warn to make sure that dust does not enter the lungs as it can cause severe illnesses. </a:t>
            </a:r>
          </a:p>
          <a:p>
            <a:pPr marL="0" indent="0">
              <a:buNone/>
            </a:pPr>
            <a:endParaRPr lang="en-US" dirty="0"/>
          </a:p>
        </p:txBody>
      </p:sp>
    </p:spTree>
    <p:extLst>
      <p:ext uri="{BB962C8B-B14F-4D97-AF65-F5344CB8AC3E}">
        <p14:creationId xmlns:p14="http://schemas.microsoft.com/office/powerpoint/2010/main" val="276920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738E-25B8-7826-5E3D-21A8CD27E925}"/>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Safe use and storage </a:t>
            </a:r>
          </a:p>
        </p:txBody>
      </p:sp>
      <p:sp>
        <p:nvSpPr>
          <p:cNvPr id="3" name="Content Placeholder 2">
            <a:extLst>
              <a:ext uri="{FF2B5EF4-FFF2-40B4-BE49-F238E27FC236}">
                <a16:creationId xmlns:a16="http://schemas.microsoft.com/office/drawing/2014/main" id="{112637AD-8738-D91A-53BD-C2C8941A1860}"/>
              </a:ext>
            </a:extLst>
          </p:cNvPr>
          <p:cNvSpPr>
            <a:spLocks noGrp="1"/>
          </p:cNvSpPr>
          <p:nvPr>
            <p:ph idx="1"/>
          </p:nvPr>
        </p:nvSpPr>
        <p:spPr>
          <a:xfrm>
            <a:off x="838200" y="1929383"/>
            <a:ext cx="10515600" cy="5453550"/>
          </a:xfrm>
        </p:spPr>
        <p:txBody>
          <a:bodyPr>
            <a:normAutofit/>
          </a:bodyPr>
          <a:lstStyle/>
          <a:p>
            <a:pPr>
              <a:buFont typeface="Arial" panose="020B0604020202020204" pitchFamily="34" charset="0"/>
              <a:buChar char="•"/>
            </a:pPr>
            <a:r>
              <a:rPr lang="en-GB" sz="2900" dirty="0">
                <a:effectLst/>
                <a:latin typeface="Calibri" panose="020F0502020204030204" pitchFamily="34" charset="0"/>
                <a:cs typeface="Calibri" panose="020F0502020204030204" pitchFamily="34" charset="0"/>
              </a:rPr>
              <a:t>Tools should be used following the correct behaviour and following the health and safety guidelines. </a:t>
            </a:r>
          </a:p>
          <a:p>
            <a:pPr>
              <a:buFont typeface="Arial" panose="020B0604020202020204" pitchFamily="34" charset="0"/>
              <a:buChar char="•"/>
            </a:pPr>
            <a:r>
              <a:rPr lang="en-GB" sz="2900" dirty="0">
                <a:effectLst/>
                <a:latin typeface="Calibri" panose="020F0502020204030204" pitchFamily="34" charset="0"/>
                <a:cs typeface="Calibri" panose="020F0502020204030204" pitchFamily="34" charset="0"/>
              </a:rPr>
              <a:t>Materials should be lifted, moved or stacked using the correct moving and handling techniques. If you do not use these techniques, it could cause back or knee injuries. </a:t>
            </a:r>
          </a:p>
          <a:p>
            <a:pPr>
              <a:buFont typeface="Arial" panose="020B0604020202020204" pitchFamily="34" charset="0"/>
              <a:buChar char="•"/>
            </a:pPr>
            <a:r>
              <a:rPr lang="en-GB" sz="2900" dirty="0">
                <a:latin typeface="Calibri" panose="020F0502020204030204" pitchFamily="34" charset="0"/>
                <a:cs typeface="Calibri" panose="020F0502020204030204" pitchFamily="34" charset="0"/>
              </a:rPr>
              <a:t>Workstations should be cleaned at all times to make sure that nobody is injured from slipping, tripping or falling over things. </a:t>
            </a:r>
          </a:p>
          <a:p>
            <a:pPr>
              <a:buFont typeface="Arial" panose="020B0604020202020204" pitchFamily="34" charset="0"/>
              <a:buChar char="•"/>
            </a:pPr>
            <a:r>
              <a:rPr lang="en-GB" sz="2900" dirty="0">
                <a:effectLst/>
                <a:latin typeface="Calibri" panose="020F0502020204030204" pitchFamily="34" charset="0"/>
                <a:cs typeface="Calibri" panose="020F0502020204030204" pitchFamily="34" charset="0"/>
              </a:rPr>
              <a:t>Tools should be cleaned after use </a:t>
            </a:r>
            <a:r>
              <a:rPr lang="en-GB" sz="2900" dirty="0">
                <a:latin typeface="Calibri" panose="020F0502020204030204" pitchFamily="34" charset="0"/>
                <a:cs typeface="Calibri" panose="020F0502020204030204" pitchFamily="34" charset="0"/>
              </a:rPr>
              <a:t>so that they are ok for other people to use in the future. </a:t>
            </a:r>
            <a:endParaRPr lang="en-GB" sz="2900" dirty="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8311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738E-25B8-7826-5E3D-21A8CD27E925}"/>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Safe use and storage </a:t>
            </a:r>
          </a:p>
        </p:txBody>
      </p:sp>
      <p:sp>
        <p:nvSpPr>
          <p:cNvPr id="3" name="Content Placeholder 2">
            <a:extLst>
              <a:ext uri="{FF2B5EF4-FFF2-40B4-BE49-F238E27FC236}">
                <a16:creationId xmlns:a16="http://schemas.microsoft.com/office/drawing/2014/main" id="{112637AD-8738-D91A-53BD-C2C8941A1860}"/>
              </a:ext>
            </a:extLst>
          </p:cNvPr>
          <p:cNvSpPr>
            <a:spLocks noGrp="1"/>
          </p:cNvSpPr>
          <p:nvPr>
            <p:ph idx="1"/>
          </p:nvPr>
        </p:nvSpPr>
        <p:spPr>
          <a:xfrm>
            <a:off x="838200" y="1929383"/>
            <a:ext cx="10515600" cy="5453550"/>
          </a:xfrm>
        </p:spPr>
        <p:txBody>
          <a:bodyPr>
            <a:normAutofit/>
          </a:bodyPr>
          <a:lstStyle/>
          <a:p>
            <a:pPr>
              <a:buFont typeface="Arial" panose="020B0604020202020204" pitchFamily="34" charset="0"/>
              <a:buChar char="•"/>
            </a:pPr>
            <a:r>
              <a:rPr lang="en-GB" sz="2900" dirty="0">
                <a:effectLst/>
                <a:latin typeface="Calibri" panose="020F0502020204030204" pitchFamily="34" charset="0"/>
                <a:cs typeface="Calibri" panose="020F0502020204030204" pitchFamily="34" charset="0"/>
              </a:rPr>
              <a:t>Tools should be used following the correct behaviour and following the health and safety guidelines. </a:t>
            </a:r>
          </a:p>
          <a:p>
            <a:pPr>
              <a:buFont typeface="Arial" panose="020B0604020202020204" pitchFamily="34" charset="0"/>
              <a:buChar char="•"/>
            </a:pPr>
            <a:r>
              <a:rPr lang="en-GB" sz="2900" dirty="0">
                <a:effectLst/>
                <a:latin typeface="Calibri" panose="020F0502020204030204" pitchFamily="34" charset="0"/>
                <a:cs typeface="Calibri" panose="020F0502020204030204" pitchFamily="34" charset="0"/>
              </a:rPr>
              <a:t>Materials should be lifted, moved or stacked using the correct moving and handling techniques. If you do not use these techniques, it could cause back or knee injuries. </a:t>
            </a:r>
          </a:p>
          <a:p>
            <a:pPr>
              <a:buFont typeface="Arial" panose="020B0604020202020204" pitchFamily="34" charset="0"/>
              <a:buChar char="•"/>
            </a:pPr>
            <a:r>
              <a:rPr lang="en-GB" sz="2900" dirty="0">
                <a:latin typeface="Calibri" panose="020F0502020204030204" pitchFamily="34" charset="0"/>
                <a:cs typeface="Calibri" panose="020F0502020204030204" pitchFamily="34" charset="0"/>
              </a:rPr>
              <a:t>Workstations should be cleaned at all times to make sure that nobody is injured from slipping, tripping or falling over things. </a:t>
            </a:r>
          </a:p>
          <a:p>
            <a:pPr>
              <a:buFont typeface="Arial" panose="020B0604020202020204" pitchFamily="34" charset="0"/>
              <a:buChar char="•"/>
            </a:pPr>
            <a:r>
              <a:rPr lang="en-GB" sz="2900" dirty="0">
                <a:effectLst/>
                <a:latin typeface="Calibri" panose="020F0502020204030204" pitchFamily="34" charset="0"/>
                <a:cs typeface="Calibri" panose="020F0502020204030204" pitchFamily="34" charset="0"/>
              </a:rPr>
              <a:t>Tools should be cleaned after use </a:t>
            </a:r>
            <a:r>
              <a:rPr lang="en-GB" sz="2900" dirty="0">
                <a:latin typeface="Calibri" panose="020F0502020204030204" pitchFamily="34" charset="0"/>
                <a:cs typeface="Calibri" panose="020F0502020204030204" pitchFamily="34" charset="0"/>
              </a:rPr>
              <a:t>so that they are ok for other people to use in the future. </a:t>
            </a:r>
            <a:endParaRPr lang="en-GB" sz="2900" dirty="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90534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a:latin typeface="Calibri" panose="020F0502020204030204" pitchFamily="34" charset="0"/>
                <a:cs typeface="Calibri" panose="020F0502020204030204" pitchFamily="34" charset="0"/>
              </a:rPr>
              <a:t>Setting out tools uses </a:t>
            </a:r>
            <a:endParaRPr lang="en-GB" sz="6000" dirty="0">
              <a:latin typeface="Calibri" panose="020F0502020204030204" pitchFamily="34" charset="0"/>
              <a:cs typeface="Calibri" panose="020F0502020204030204" pitchFamily="34" charset="0"/>
            </a:endParaRPr>
          </a:p>
        </p:txBody>
      </p:sp>
      <p:pic>
        <p:nvPicPr>
          <p:cNvPr id="6" name="Picture 2" descr="12&quot; Steel Rule – Kitronik Ltd">
            <a:extLst>
              <a:ext uri="{FF2B5EF4-FFF2-40B4-BE49-F238E27FC236}">
                <a16:creationId xmlns:a16="http://schemas.microsoft.com/office/drawing/2014/main" id="{926D2BCF-C5C3-1CB4-2D03-40A4B0F977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40315"/>
            <a:ext cx="4909710" cy="307675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What Is A Carpenter's Pencil? | Unsharpen">
            <a:extLst>
              <a:ext uri="{FF2B5EF4-FFF2-40B4-BE49-F238E27FC236}">
                <a16:creationId xmlns:a16="http://schemas.microsoft.com/office/drawing/2014/main" id="{4A37CEFF-2264-914B-6529-3398B8AD32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5496" y="2548367"/>
            <a:ext cx="5470727" cy="21760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AD334FCA-CDFC-BCCC-A236-81C423176000}"/>
              </a:ext>
            </a:extLst>
          </p:cNvPr>
          <p:cNvSpPr txBox="1"/>
          <p:nvPr/>
        </p:nvSpPr>
        <p:spPr>
          <a:xfrm>
            <a:off x="1168400" y="5740400"/>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Steel rule </a:t>
            </a:r>
          </a:p>
        </p:txBody>
      </p:sp>
      <p:sp>
        <p:nvSpPr>
          <p:cNvPr id="9" name="TextBox 8">
            <a:extLst>
              <a:ext uri="{FF2B5EF4-FFF2-40B4-BE49-F238E27FC236}">
                <a16:creationId xmlns:a16="http://schemas.microsoft.com/office/drawing/2014/main" id="{3648A25E-F12E-285D-314B-6A74DF51771A}"/>
              </a:ext>
            </a:extLst>
          </p:cNvPr>
          <p:cNvSpPr txBox="1"/>
          <p:nvPr/>
        </p:nvSpPr>
        <p:spPr>
          <a:xfrm>
            <a:off x="7603896" y="5678845"/>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Carpenter pencil </a:t>
            </a:r>
          </a:p>
        </p:txBody>
      </p:sp>
    </p:spTree>
    <p:extLst>
      <p:ext uri="{BB962C8B-B14F-4D97-AF65-F5344CB8AC3E}">
        <p14:creationId xmlns:p14="http://schemas.microsoft.com/office/powerpoint/2010/main" val="74805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dirty="0">
                <a:latin typeface="Calibri" panose="020F0502020204030204" pitchFamily="34" charset="0"/>
                <a:cs typeface="Calibri" panose="020F0502020204030204" pitchFamily="34" charset="0"/>
              </a:rPr>
              <a:t>Setting out tools uses </a:t>
            </a:r>
          </a:p>
        </p:txBody>
      </p:sp>
      <p:sp>
        <p:nvSpPr>
          <p:cNvPr id="3" name="Content Placeholder 2">
            <a:extLst>
              <a:ext uri="{FF2B5EF4-FFF2-40B4-BE49-F238E27FC236}">
                <a16:creationId xmlns:a16="http://schemas.microsoft.com/office/drawing/2014/main" id="{1B488F71-40AD-1F43-2B7A-C841F6E3A975}"/>
              </a:ext>
            </a:extLst>
          </p:cNvPr>
          <p:cNvSpPr>
            <a:spLocks noGrp="1"/>
          </p:cNvSpPr>
          <p:nvPr>
            <p:ph idx="1"/>
          </p:nvPr>
        </p:nvSpPr>
        <p:spPr/>
        <p:txBody>
          <a:bodyPr>
            <a:normAutofit fontScale="92500" lnSpcReduction="20000"/>
          </a:bodyPr>
          <a:lstStyle/>
          <a:p>
            <a:r>
              <a:rPr lang="en-GB" dirty="0">
                <a:latin typeface="Calibri" panose="020F0502020204030204" pitchFamily="34" charset="0"/>
                <a:cs typeface="Calibri" panose="020F0502020204030204" pitchFamily="34" charset="0"/>
              </a:rPr>
              <a:t>Combination square- a combination square is used to mark out lines on wood just like a steel rule the difference is that you can also use it to measure inside and outside angles. This is a really good tool if you need to measure a 90 degrees or 45 degrees angle quickly. </a:t>
            </a:r>
          </a:p>
          <a:p>
            <a:r>
              <a:rPr lang="en-GB" dirty="0">
                <a:latin typeface="Calibri" panose="020F0502020204030204" pitchFamily="34" charset="0"/>
                <a:cs typeface="Calibri" panose="020F0502020204030204" pitchFamily="34" charset="0"/>
              </a:rPr>
              <a:t>Tape measure – a tape measure is used to measure distance or size, they are flexible, so you can measure a long distance whereas a ruler you are only restricted to 30cm or a 1metre. Tape measures also have a clip on them so you can carry them with you on a work belt and they will not get lost. The tape measure will measure in centimetres, millimetres, metres, feet and inches. You can also get a specific tape measure that will have the measurements of bricks written on them. </a:t>
            </a:r>
          </a:p>
          <a:p>
            <a:endParaRPr lang="en-GB" dirty="0"/>
          </a:p>
        </p:txBody>
      </p:sp>
    </p:spTree>
    <p:extLst>
      <p:ext uri="{BB962C8B-B14F-4D97-AF65-F5344CB8AC3E}">
        <p14:creationId xmlns:p14="http://schemas.microsoft.com/office/powerpoint/2010/main" val="254752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a:latin typeface="Calibri" panose="020F0502020204030204" pitchFamily="34" charset="0"/>
                <a:cs typeface="Calibri" panose="020F0502020204030204" pitchFamily="34" charset="0"/>
              </a:rPr>
              <a:t>Setting out tools uses </a:t>
            </a:r>
            <a:endParaRPr lang="en-GB" sz="60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AD334FCA-CDFC-BCCC-A236-81C423176000}"/>
              </a:ext>
            </a:extLst>
          </p:cNvPr>
          <p:cNvSpPr txBox="1"/>
          <p:nvPr/>
        </p:nvSpPr>
        <p:spPr>
          <a:xfrm>
            <a:off x="1964267" y="5740400"/>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Combination square </a:t>
            </a:r>
          </a:p>
        </p:txBody>
      </p:sp>
      <p:sp>
        <p:nvSpPr>
          <p:cNvPr id="9" name="TextBox 8">
            <a:extLst>
              <a:ext uri="{FF2B5EF4-FFF2-40B4-BE49-F238E27FC236}">
                <a16:creationId xmlns:a16="http://schemas.microsoft.com/office/drawing/2014/main" id="{3648A25E-F12E-285D-314B-6A74DF51771A}"/>
              </a:ext>
            </a:extLst>
          </p:cNvPr>
          <p:cNvSpPr txBox="1"/>
          <p:nvPr/>
        </p:nvSpPr>
        <p:spPr>
          <a:xfrm>
            <a:off x="7603896" y="5678845"/>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Tape measure </a:t>
            </a:r>
          </a:p>
        </p:txBody>
      </p:sp>
      <p:pic>
        <p:nvPicPr>
          <p:cNvPr id="4098" name="Picture 2" descr="DW750 | Starrett 150 mm, 5-3/4in Combination Square | RS">
            <a:extLst>
              <a:ext uri="{FF2B5EF4-FFF2-40B4-BE49-F238E27FC236}">
                <a16:creationId xmlns:a16="http://schemas.microsoft.com/office/drawing/2014/main" id="{5E639147-24D0-D73F-70AE-8D591377E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2" y="2355849"/>
            <a:ext cx="5406893" cy="304588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tanley Tylon Coated Tape Measure – The Railway Shop">
            <a:extLst>
              <a:ext uri="{FF2B5EF4-FFF2-40B4-BE49-F238E27FC236}">
                <a16:creationId xmlns:a16="http://schemas.microsoft.com/office/drawing/2014/main" id="{729A9651-D7A6-1A97-7463-5020150511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3896" y="1982028"/>
            <a:ext cx="3419704" cy="3419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582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7BD0-EBCA-B889-8A71-4C4A5B3F8E0B}"/>
              </a:ext>
            </a:extLst>
          </p:cNvPr>
          <p:cNvSpPr>
            <a:spLocks noGrp="1"/>
          </p:cNvSpPr>
          <p:nvPr>
            <p:ph type="title"/>
          </p:nvPr>
        </p:nvSpPr>
        <p:spPr/>
        <p:txBody>
          <a:bodyPr>
            <a:normAutofit/>
          </a:bodyPr>
          <a:lstStyle/>
          <a:p>
            <a:r>
              <a:rPr lang="en-GB" sz="6000" dirty="0">
                <a:latin typeface="Calibri" panose="020F0502020204030204" pitchFamily="34" charset="0"/>
                <a:cs typeface="Calibri" panose="020F0502020204030204" pitchFamily="34" charset="0"/>
              </a:rPr>
              <a:t>Setting out tools uses </a:t>
            </a:r>
            <a:endParaRPr lang="en-GB" sz="6000" dirty="0"/>
          </a:p>
        </p:txBody>
      </p:sp>
      <p:sp>
        <p:nvSpPr>
          <p:cNvPr id="3" name="Content Placeholder 2">
            <a:extLst>
              <a:ext uri="{FF2B5EF4-FFF2-40B4-BE49-F238E27FC236}">
                <a16:creationId xmlns:a16="http://schemas.microsoft.com/office/drawing/2014/main" id="{288FF646-F5DF-5118-608D-92F01D79BAD4}"/>
              </a:ext>
            </a:extLst>
          </p:cNvPr>
          <p:cNvSpPr>
            <a:spLocks noGrp="1"/>
          </p:cNvSpPr>
          <p:nvPr>
            <p:ph idx="1"/>
          </p:nvPr>
        </p:nvSpPr>
        <p:spPr/>
        <p:txBody>
          <a:bodyPr/>
          <a:lstStyle/>
          <a:p>
            <a:r>
              <a:rPr lang="en-GB" sz="2600" dirty="0">
                <a:latin typeface="Calibri" panose="020F0502020204030204" pitchFamily="34" charset="0"/>
                <a:cs typeface="Calibri" panose="020F0502020204030204" pitchFamily="34" charset="0"/>
              </a:rPr>
              <a:t>Spirit level – a spirit level is used to see how level something is. This could be used for checking how level the joints are in a </a:t>
            </a:r>
            <a:r>
              <a:rPr lang="en-GB" sz="2600" dirty="0">
                <a:effectLst/>
                <a:latin typeface="Calibri" panose="020F0502020204030204" pitchFamily="34" charset="0"/>
                <a:ea typeface="Verdana" panose="020B0604030504040204" pitchFamily="34" charset="0"/>
                <a:cs typeface="Calibri" panose="020F0502020204030204" pitchFamily="34" charset="0"/>
              </a:rPr>
              <a:t>bridle joint, mitre joint, half lap joint, housing joint, tee halving joint, dovetail joint, mortice and tenon joint).</a:t>
            </a:r>
            <a:r>
              <a:rPr lang="en-GB" sz="2600" dirty="0">
                <a:effectLst/>
                <a:latin typeface="Calibri" panose="020F0502020204030204" pitchFamily="34" charset="0"/>
                <a:cs typeface="Calibri" panose="020F0502020204030204" pitchFamily="34" charset="0"/>
              </a:rPr>
              <a:t> </a:t>
            </a:r>
            <a:endParaRPr lang="en-GB" sz="2600" dirty="0">
              <a:latin typeface="Calibri" panose="020F0502020204030204" pitchFamily="34" charset="0"/>
              <a:cs typeface="Calibri" panose="020F0502020204030204" pitchFamily="34" charset="0"/>
            </a:endParaRPr>
          </a:p>
          <a:p>
            <a:r>
              <a:rPr lang="en-GB" sz="2600" dirty="0">
                <a:latin typeface="Calibri" panose="020F0502020204030204" pitchFamily="34" charset="0"/>
                <a:cs typeface="Calibri" panose="020F0502020204030204" pitchFamily="34" charset="0"/>
              </a:rPr>
              <a:t>Marking gauge- a marking gauge is used to mark out lines on a straight edge, they are mainly used by joiners as they will need to cut accurately to ensure that pieces will fit together correctly. </a:t>
            </a:r>
          </a:p>
          <a:p>
            <a:endParaRPr lang="en-GB" dirty="0"/>
          </a:p>
        </p:txBody>
      </p:sp>
    </p:spTree>
    <p:extLst>
      <p:ext uri="{BB962C8B-B14F-4D97-AF65-F5344CB8AC3E}">
        <p14:creationId xmlns:p14="http://schemas.microsoft.com/office/powerpoint/2010/main" val="215042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a:latin typeface="Calibri" panose="020F0502020204030204" pitchFamily="34" charset="0"/>
                <a:cs typeface="Calibri" panose="020F0502020204030204" pitchFamily="34" charset="0"/>
              </a:rPr>
              <a:t>Setting out tools uses </a:t>
            </a:r>
            <a:endParaRPr lang="en-GB" sz="60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AD334FCA-CDFC-BCCC-A236-81C423176000}"/>
              </a:ext>
            </a:extLst>
          </p:cNvPr>
          <p:cNvSpPr txBox="1"/>
          <p:nvPr/>
        </p:nvSpPr>
        <p:spPr>
          <a:xfrm>
            <a:off x="1735561" y="5723466"/>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Spirit level </a:t>
            </a:r>
          </a:p>
        </p:txBody>
      </p:sp>
      <p:sp>
        <p:nvSpPr>
          <p:cNvPr id="9" name="TextBox 8">
            <a:extLst>
              <a:ext uri="{FF2B5EF4-FFF2-40B4-BE49-F238E27FC236}">
                <a16:creationId xmlns:a16="http://schemas.microsoft.com/office/drawing/2014/main" id="{3648A25E-F12E-285D-314B-6A74DF51771A}"/>
              </a:ext>
            </a:extLst>
          </p:cNvPr>
          <p:cNvSpPr txBox="1"/>
          <p:nvPr/>
        </p:nvSpPr>
        <p:spPr>
          <a:xfrm>
            <a:off x="7399868" y="5723467"/>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Marking gauge </a:t>
            </a:r>
          </a:p>
        </p:txBody>
      </p:sp>
      <p:pic>
        <p:nvPicPr>
          <p:cNvPr id="5124" name="Picture 4" descr="Aluminium General Use Spirit Level - 450mm | Wickes.co.uk">
            <a:extLst>
              <a:ext uri="{FF2B5EF4-FFF2-40B4-BE49-F238E27FC236}">
                <a16:creationId xmlns:a16="http://schemas.microsoft.com/office/drawing/2014/main" id="{00A2CB8F-9D50-1E2B-C516-EA6859F431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868" b="38008"/>
          <a:stretch/>
        </p:blipFill>
        <p:spPr bwMode="auto">
          <a:xfrm>
            <a:off x="380999" y="2396067"/>
            <a:ext cx="5536993" cy="1667934"/>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Marking Gauge - FAIRMARK | PAM Ties Limited | Basement Waterproofing And  Damp Proofing">
            <a:extLst>
              <a:ext uri="{FF2B5EF4-FFF2-40B4-BE49-F238E27FC236}">
                <a16:creationId xmlns:a16="http://schemas.microsoft.com/office/drawing/2014/main" id="{804DF415-E522-3C54-9A43-699F0FB61D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4010" y="1416050"/>
            <a:ext cx="5367867" cy="402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54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FB69-4667-F715-CE98-62A6DDB90556}"/>
              </a:ext>
            </a:extLst>
          </p:cNvPr>
          <p:cNvSpPr>
            <a:spLocks noGrp="1"/>
          </p:cNvSpPr>
          <p:nvPr>
            <p:ph type="title"/>
          </p:nvPr>
        </p:nvSpPr>
        <p:spPr/>
        <p:txBody>
          <a:bodyPr>
            <a:normAutofit/>
          </a:bodyPr>
          <a:lstStyle/>
          <a:p>
            <a:r>
              <a:rPr lang="en-US" sz="6000" dirty="0">
                <a:latin typeface="Calibri" panose="020F0502020204030204" pitchFamily="34" charset="0"/>
                <a:cs typeface="Calibri" panose="020F0502020204030204" pitchFamily="34" charset="0"/>
              </a:rPr>
              <a:t>Hand tools </a:t>
            </a:r>
          </a:p>
        </p:txBody>
      </p:sp>
      <p:sp>
        <p:nvSpPr>
          <p:cNvPr id="3" name="Content Placeholder 2">
            <a:extLst>
              <a:ext uri="{FF2B5EF4-FFF2-40B4-BE49-F238E27FC236}">
                <a16:creationId xmlns:a16="http://schemas.microsoft.com/office/drawing/2014/main" id="{81C5E293-2B66-E694-90C7-9EA671236566}"/>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Mallet – a mallet is used alongside a chisel to knock wooden pieces together. They are good because they will not damage the wood that has been hit. A mallet can also be used to connect joints together. Mallets can also be different sizes and be made from wood, metal or plastic. </a:t>
            </a:r>
          </a:p>
          <a:p>
            <a:r>
              <a:rPr lang="en-US" dirty="0">
                <a:latin typeface="Calibri" panose="020F0502020204030204" pitchFamily="34" charset="0"/>
                <a:cs typeface="Calibri" panose="020F0502020204030204" pitchFamily="34" charset="0"/>
              </a:rPr>
              <a:t>Chisel – a chisel is used to carve wood, stone and metal. A chisel can also be used to cut and shape wood. Chisels are tools that have a bladed edge and when hit with a mallet, will help shape the material. </a:t>
            </a:r>
          </a:p>
        </p:txBody>
      </p:sp>
    </p:spTree>
    <p:extLst>
      <p:ext uri="{BB962C8B-B14F-4D97-AF65-F5344CB8AC3E}">
        <p14:creationId xmlns:p14="http://schemas.microsoft.com/office/powerpoint/2010/main" val="4287119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DDCA-6061-0DD7-E6AE-BADDD22AF543}"/>
              </a:ext>
            </a:extLst>
          </p:cNvPr>
          <p:cNvSpPr>
            <a:spLocks noGrp="1"/>
          </p:cNvSpPr>
          <p:nvPr>
            <p:ph type="title"/>
          </p:nvPr>
        </p:nvSpPr>
        <p:spPr/>
        <p:txBody>
          <a:bodyPr>
            <a:normAutofit/>
          </a:bodyPr>
          <a:lstStyle/>
          <a:p>
            <a:r>
              <a:rPr lang="en-GB" sz="6000" dirty="0">
                <a:latin typeface="Calibri" panose="020F0502020204030204" pitchFamily="34" charset="0"/>
                <a:cs typeface="Calibri" panose="020F0502020204030204" pitchFamily="34" charset="0"/>
              </a:rPr>
              <a:t>Hand tool uses </a:t>
            </a:r>
          </a:p>
        </p:txBody>
      </p:sp>
      <p:sp>
        <p:nvSpPr>
          <p:cNvPr id="8" name="TextBox 7">
            <a:extLst>
              <a:ext uri="{FF2B5EF4-FFF2-40B4-BE49-F238E27FC236}">
                <a16:creationId xmlns:a16="http://schemas.microsoft.com/office/drawing/2014/main" id="{AD334FCA-CDFC-BCCC-A236-81C423176000}"/>
              </a:ext>
            </a:extLst>
          </p:cNvPr>
          <p:cNvSpPr txBox="1"/>
          <p:nvPr/>
        </p:nvSpPr>
        <p:spPr>
          <a:xfrm>
            <a:off x="2280656" y="5723467"/>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Mallet </a:t>
            </a:r>
          </a:p>
        </p:txBody>
      </p:sp>
      <p:sp>
        <p:nvSpPr>
          <p:cNvPr id="9" name="TextBox 8">
            <a:extLst>
              <a:ext uri="{FF2B5EF4-FFF2-40B4-BE49-F238E27FC236}">
                <a16:creationId xmlns:a16="http://schemas.microsoft.com/office/drawing/2014/main" id="{3648A25E-F12E-285D-314B-6A74DF51771A}"/>
              </a:ext>
            </a:extLst>
          </p:cNvPr>
          <p:cNvSpPr txBox="1"/>
          <p:nvPr/>
        </p:nvSpPr>
        <p:spPr>
          <a:xfrm>
            <a:off x="7399868" y="5723467"/>
            <a:ext cx="2827867"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Chisel </a:t>
            </a:r>
          </a:p>
        </p:txBody>
      </p:sp>
      <p:pic>
        <p:nvPicPr>
          <p:cNvPr id="6146" name="Picture 2" descr="Malet Images – Browse 251 Stock Photos, Vectors, and Video | Adobe Stock">
            <a:extLst>
              <a:ext uri="{FF2B5EF4-FFF2-40B4-BE49-F238E27FC236}">
                <a16:creationId xmlns:a16="http://schemas.microsoft.com/office/drawing/2014/main" id="{B4E9BC2F-2DC7-093C-2639-316E3F3AB3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944" y="2396066"/>
            <a:ext cx="4991100" cy="33274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5-16-407 | Stanley HCS Wood Chisel, 18.0 mm Blade Width | RS">
            <a:extLst>
              <a:ext uri="{FF2B5EF4-FFF2-40B4-BE49-F238E27FC236}">
                <a16:creationId xmlns:a16="http://schemas.microsoft.com/office/drawing/2014/main" id="{658F5F5B-4C33-5C67-9C81-582CA1F178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335" y="2671826"/>
            <a:ext cx="4368798" cy="2461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763741"/>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1231C"/>
      </a:dk2>
      <a:lt2>
        <a:srgbClr val="F2F0F3"/>
      </a:lt2>
      <a:accent1>
        <a:srgbClr val="6DB23F"/>
      </a:accent1>
      <a:accent2>
        <a:srgbClr val="95AB32"/>
      </a:accent2>
      <a:accent3>
        <a:srgbClr val="BA9E42"/>
      </a:accent3>
      <a:accent4>
        <a:srgbClr val="B76335"/>
      </a:accent4>
      <a:accent5>
        <a:srgbClr val="C94750"/>
      </a:accent5>
      <a:accent6>
        <a:srgbClr val="B73574"/>
      </a:accent6>
      <a:hlink>
        <a:srgbClr val="C04E42"/>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ABEC82F6CA3E4DBD25C4FC38040D6A" ma:contentTypeVersion="17" ma:contentTypeDescription="Create a new document." ma:contentTypeScope="" ma:versionID="ef8ff192934aeab8ba9ace3db255aeea">
  <xsd:schema xmlns:xsd="http://www.w3.org/2001/XMLSchema" xmlns:xs="http://www.w3.org/2001/XMLSchema" xmlns:p="http://schemas.microsoft.com/office/2006/metadata/properties" xmlns:ns2="9884d65b-00ab-4cf9-a974-3f6341adf8e8" xmlns:ns3="29cd81be-aa19-4d06-a12b-65237a4a97ed" targetNamespace="http://schemas.microsoft.com/office/2006/metadata/properties" ma:root="true" ma:fieldsID="504923da654a852bfcffe0892b744828" ns2:_="" ns3:_="">
    <xsd:import namespace="9884d65b-00ab-4cf9-a974-3f6341adf8e8"/>
    <xsd:import namespace="29cd81be-aa19-4d06-a12b-65237a4a97e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MediaServiceAutoTag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84d65b-00ab-4cf9-a974-3f6341adf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ab5bc2b-dc4b-4811-a9af-34f3de233145"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cd81be-aa19-4d06-a12b-65237a4a97e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97afd45e-0226-4052-9d0e-e2cdd2ba6ca0}" ma:internalName="TaxCatchAll" ma:showField="CatchAllData" ma:web="29cd81be-aa19-4d06-a12b-65237a4a97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84d65b-00ab-4cf9-a974-3f6341adf8e8">
      <Terms xmlns="http://schemas.microsoft.com/office/infopath/2007/PartnerControls"/>
    </lcf76f155ced4ddcb4097134ff3c332f>
    <TaxCatchAll xmlns="29cd81be-aa19-4d06-a12b-65237a4a97ed" xsi:nil="true"/>
  </documentManagement>
</p:properties>
</file>

<file path=customXml/itemProps1.xml><?xml version="1.0" encoding="utf-8"?>
<ds:datastoreItem xmlns:ds="http://schemas.openxmlformats.org/officeDocument/2006/customXml" ds:itemID="{27B9D1C7-08F7-436E-B545-D2B03BE9F8A6}"/>
</file>

<file path=customXml/itemProps2.xml><?xml version="1.0" encoding="utf-8"?>
<ds:datastoreItem xmlns:ds="http://schemas.openxmlformats.org/officeDocument/2006/customXml" ds:itemID="{736D82B2-1183-4D9D-8D80-4DAA31E293CF}"/>
</file>

<file path=customXml/itemProps3.xml><?xml version="1.0" encoding="utf-8"?>
<ds:datastoreItem xmlns:ds="http://schemas.openxmlformats.org/officeDocument/2006/customXml" ds:itemID="{93798840-E2AD-4D74-9C40-6DE8AB428AA2}"/>
</file>

<file path=docProps/app.xml><?xml version="1.0" encoding="utf-8"?>
<Properties xmlns="http://schemas.openxmlformats.org/officeDocument/2006/extended-properties" xmlns:vt="http://schemas.openxmlformats.org/officeDocument/2006/docPropsVTypes">
  <TotalTime>242</TotalTime>
  <Words>1736</Words>
  <Application>Microsoft Office PowerPoint</Application>
  <PresentationFormat>Widescreen</PresentationFormat>
  <Paragraphs>94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Modern Love</vt:lpstr>
      <vt:lpstr>The Hand</vt:lpstr>
      <vt:lpstr>Verdana</vt:lpstr>
      <vt:lpstr>SketchyVTI</vt:lpstr>
      <vt:lpstr>Safe use and storage of tools, materials and equipment</vt:lpstr>
      <vt:lpstr>Setting out tools uses </vt:lpstr>
      <vt:lpstr>Setting out tools uses </vt:lpstr>
      <vt:lpstr>Setting out tools uses </vt:lpstr>
      <vt:lpstr>Setting out tools uses </vt:lpstr>
      <vt:lpstr>Setting out tools uses </vt:lpstr>
      <vt:lpstr>Setting out tools uses </vt:lpstr>
      <vt:lpstr>Hand tools </vt:lpstr>
      <vt:lpstr>Hand tool uses </vt:lpstr>
      <vt:lpstr>Hand tools </vt:lpstr>
      <vt:lpstr>Hand tool uses </vt:lpstr>
      <vt:lpstr>Hand tools </vt:lpstr>
      <vt:lpstr>Hand tool uses </vt:lpstr>
      <vt:lpstr>Fixings </vt:lpstr>
      <vt:lpstr>Fixings </vt:lpstr>
      <vt:lpstr>Fixings </vt:lpstr>
      <vt:lpstr>Glue </vt:lpstr>
      <vt:lpstr>Glue </vt:lpstr>
      <vt:lpstr>Wood </vt:lpstr>
      <vt:lpstr>Wood  </vt:lpstr>
      <vt:lpstr>Equipment </vt:lpstr>
      <vt:lpstr>Equipment   </vt:lpstr>
      <vt:lpstr>Safe use and storage </vt:lpstr>
      <vt:lpstr>Safe use and storage </vt:lpstr>
      <vt:lpstr>Safe use and storage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use and storage of tools, materials and equipment</dc:title>
  <dc:creator>Stacey Mortimer (Derby Skillbuild)</dc:creator>
  <cp:lastModifiedBy>Stacey Mortimer (Derby Skillbuild)</cp:lastModifiedBy>
  <cp:revision>2</cp:revision>
  <dcterms:created xsi:type="dcterms:W3CDTF">2023-05-22T14:12:34Z</dcterms:created>
  <dcterms:modified xsi:type="dcterms:W3CDTF">2023-10-05T07:57:21Z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0x01010048ABEC82F6CA3E4DBD25C4FC38040D6A</vt:lpwstr>
  </property>
</Properties>
</file>